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2"/>
  </p:notesMasterIdLst>
  <p:handoutMasterIdLst>
    <p:handoutMasterId r:id="rId93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346" r:id="rId52"/>
    <p:sldId id="347" r:id="rId53"/>
    <p:sldId id="348" r:id="rId54"/>
    <p:sldId id="349" r:id="rId55"/>
    <p:sldId id="350" r:id="rId56"/>
    <p:sldId id="351" r:id="rId57"/>
    <p:sldId id="352" r:id="rId58"/>
    <p:sldId id="353" r:id="rId59"/>
    <p:sldId id="354" r:id="rId60"/>
    <p:sldId id="355" r:id="rId61"/>
    <p:sldId id="356" r:id="rId62"/>
    <p:sldId id="357" r:id="rId63"/>
    <p:sldId id="358" r:id="rId64"/>
    <p:sldId id="359" r:id="rId65"/>
    <p:sldId id="360" r:id="rId66"/>
    <p:sldId id="361" r:id="rId67"/>
    <p:sldId id="362" r:id="rId68"/>
    <p:sldId id="363" r:id="rId69"/>
    <p:sldId id="364" r:id="rId70"/>
    <p:sldId id="365" r:id="rId71"/>
    <p:sldId id="366" r:id="rId72"/>
    <p:sldId id="367" r:id="rId73"/>
    <p:sldId id="368" r:id="rId74"/>
    <p:sldId id="369" r:id="rId75"/>
    <p:sldId id="370" r:id="rId76"/>
    <p:sldId id="371" r:id="rId77"/>
    <p:sldId id="372" r:id="rId78"/>
    <p:sldId id="373" r:id="rId79"/>
    <p:sldId id="374" r:id="rId80"/>
    <p:sldId id="375" r:id="rId81"/>
    <p:sldId id="376" r:id="rId82"/>
    <p:sldId id="377" r:id="rId83"/>
    <p:sldId id="378" r:id="rId84"/>
    <p:sldId id="379" r:id="rId85"/>
    <p:sldId id="381" r:id="rId86"/>
    <p:sldId id="382" r:id="rId87"/>
    <p:sldId id="383" r:id="rId88"/>
    <p:sldId id="384" r:id="rId89"/>
    <p:sldId id="385" r:id="rId90"/>
    <p:sldId id="292" r:id="rId91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086"/>
    <a:srgbClr val="6600FF"/>
    <a:srgbClr val="2A07C1"/>
    <a:srgbClr val="2C07C9"/>
    <a:srgbClr val="FFFF66"/>
    <a:srgbClr val="FFFFCC"/>
    <a:srgbClr val="CCEC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88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8" name="Group 26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th-TH" noProof="0" smtClean="0"/>
              <a:t>Click to edit Master subtitle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fld id="{CD4D4422-12D4-45BB-90BC-D692B72B9767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F7C60FF-9D5E-4669-B1C1-70192814E5D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19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25E7A32E-220B-4C4C-996D-9984EF5DEF5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400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B9EA-C343-4F5E-ADB1-1248E263416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616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73F5909-BA4A-4F15-9805-8B6CA4093C6E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36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66A67CC-1C24-4EF7-8B9F-A8C629680DE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2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D475037-EF0F-4DE9-8899-94B158CE2FF0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8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BE6D496-A9DF-4D7B-9E77-84FBDE54F8D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3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5070FDD-917B-40D7-92BE-0A5626CDE26D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6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3E5F3B0-A7D7-4044-AA04-752A986E391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8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1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C6EB00C8-658B-46C3-92B3-516152788597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3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lt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8670925" y="6399213"/>
            <a:ext cx="390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2EBCD730-8DAB-4D1F-85C0-D0AC19600758}" type="slidenum">
              <a:rPr lang="th-TH" altLang="th-TH" sz="1400"/>
              <a:pPr/>
              <a:t>‹#›</a:t>
            </a:fld>
            <a:endParaRPr lang="th-TH" altLang="th-TH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420888"/>
            <a:ext cx="8460432" cy="792088"/>
          </a:xfrm>
          <a:noFill/>
          <a:ln/>
        </p:spPr>
        <p:txBody>
          <a:bodyPr/>
          <a:lstStyle/>
          <a:p>
            <a:r>
              <a:rPr lang="en-US" altLang="th-TH" b="1" dirty="0" smtClean="0"/>
              <a:t>Chapter </a:t>
            </a:r>
            <a:r>
              <a:rPr lang="en-US" altLang="th-TH" b="1" dirty="0" smtClean="0"/>
              <a:t>9 </a:t>
            </a:r>
            <a:r>
              <a:rPr lang="en-US" altLang="th-TH" b="1" dirty="0" smtClean="0"/>
              <a:t>: </a:t>
            </a:r>
            <a:r>
              <a:rPr lang="en-US" b="1" dirty="0"/>
              <a:t> </a:t>
            </a:r>
            <a:r>
              <a:rPr lang="en-US" b="1" dirty="0" err="1"/>
              <a:t>Requirments</a:t>
            </a:r>
            <a:endParaRPr lang="th-TH" altLang="th-TH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717032"/>
            <a:ext cx="6876256" cy="2362200"/>
          </a:xfrm>
          <a:noFill/>
          <a:ln/>
        </p:spPr>
        <p:txBody>
          <a:bodyPr/>
          <a:lstStyle/>
          <a:p>
            <a:pPr algn="l"/>
            <a:r>
              <a:rPr lang="en-US" altLang="th-TH" sz="2000" dirty="0" err="1" smtClean="0"/>
              <a:t>Juthawut</a:t>
            </a:r>
            <a:r>
              <a:rPr lang="th-TH" altLang="th-TH" sz="2000" dirty="0" smtClean="0"/>
              <a:t>  </a:t>
            </a:r>
            <a:r>
              <a:rPr lang="en-US" altLang="th-TH" sz="2000" dirty="0" err="1" smtClean="0"/>
              <a:t>Chantharamalee</a:t>
            </a:r>
            <a:r>
              <a:rPr lang="th-TH" altLang="th-TH" sz="2000" dirty="0" smtClean="0"/>
              <a:t> </a:t>
            </a:r>
          </a:p>
          <a:p>
            <a:pPr algn="l"/>
            <a:r>
              <a:rPr lang="en-US" altLang="th-TH" sz="2000" dirty="0" smtClean="0"/>
              <a:t>Curriculum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th-TH" altLang="th-TH" sz="2000" dirty="0" err="1"/>
              <a:t>Computer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Faculty</a:t>
            </a:r>
            <a:r>
              <a:rPr lang="th-TH" altLang="th-TH" sz="2000" dirty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 and Technology</a:t>
            </a:r>
            <a:r>
              <a:rPr lang="th-TH" altLang="th-TH" sz="2000" dirty="0" smtClean="0"/>
              <a:t>,  </a:t>
            </a:r>
            <a:r>
              <a:rPr lang="en-US" altLang="th-TH" sz="2000" dirty="0" err="1" smtClean="0"/>
              <a:t>Suan</a:t>
            </a:r>
            <a:r>
              <a:rPr lang="en-US" altLang="th-TH" sz="2000" dirty="0" smtClean="0"/>
              <a:t> </a:t>
            </a:r>
            <a:r>
              <a:rPr lang="en-US" altLang="th-TH" sz="2000" dirty="0" err="1" smtClean="0"/>
              <a:t>Dusit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University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Email</a:t>
            </a:r>
            <a:r>
              <a:rPr lang="th-TH" altLang="th-TH" sz="2000" dirty="0"/>
              <a:t>:  </a:t>
            </a:r>
            <a:r>
              <a:rPr lang="en-US" altLang="th-TH" sz="2000" dirty="0" err="1" smtClean="0"/>
              <a:t>jchantharamalee</a:t>
            </a:r>
            <a:r>
              <a:rPr lang="th-TH" altLang="th-TH" sz="2000" dirty="0" smtClean="0"/>
              <a:t>@</a:t>
            </a:r>
            <a:r>
              <a:rPr lang="en-US" altLang="th-TH" sz="2000" dirty="0" smtClean="0"/>
              <a:t>yahoo.com</a:t>
            </a:r>
            <a:endParaRPr lang="th-TH" altLang="th-TH" sz="2000" dirty="0"/>
          </a:p>
          <a:p>
            <a:pPr algn="l"/>
            <a:r>
              <a:rPr lang="th-TH" altLang="th-TH" sz="2000" dirty="0"/>
              <a:t>URL:    </a:t>
            </a:r>
            <a:r>
              <a:rPr lang="th-TH" altLang="th-TH" sz="2000" dirty="0" smtClean="0"/>
              <a:t>http://</a:t>
            </a:r>
            <a:r>
              <a:rPr lang="en-US" altLang="th-TH" sz="2000" dirty="0" smtClean="0"/>
              <a:t>dusithost.dusit.ac.th</a:t>
            </a:r>
            <a:r>
              <a:rPr lang="th-TH" altLang="th-TH" sz="2000" dirty="0" smtClean="0"/>
              <a:t>/~</a:t>
            </a:r>
            <a:r>
              <a:rPr lang="en-US" altLang="th-TH" sz="2000" dirty="0" err="1" smtClean="0"/>
              <a:t>juthawut_cha</a:t>
            </a:r>
            <a:r>
              <a:rPr lang="en-US" altLang="th-TH" sz="2000" dirty="0" smtClean="0"/>
              <a:t>/home.htm</a:t>
            </a:r>
            <a:endParaRPr lang="th-TH" altLang="th-TH" sz="2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Engineering Requirement Process</a:t>
            </a:r>
            <a:endParaRPr lang="th-TH" sz="5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326437" cy="4916488"/>
          </a:xfrm>
        </p:spPr>
        <p:txBody>
          <a:bodyPr/>
          <a:lstStyle/>
          <a:p>
            <a:pPr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สกัดความต้องการ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(Requirement Elicitation)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รวบรวมความต้องการและเข้าใจปัญหาของระบบงาน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ความจำเป็นของการนำซอฟท์แวร์มาใช้งาน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ความต้องการจากกลุ่มผู้ใช้</a:t>
            </a:r>
          </a:p>
          <a:p>
            <a:pPr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วิเคราะห์ความต้องการ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(Requirement Analysis)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ศึกษาและประเมินความต้องการที่รวบรวมได้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จัดลำดับความสำคัญของความต้องการ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สร้างแบบจำลองระดับแนวคิด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(Conceptual Model)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ประชุมและนำเสนอ</a:t>
            </a:r>
          </a:p>
        </p:txBody>
      </p:sp>
    </p:spTree>
    <p:extLst>
      <p:ext uri="{BB962C8B-B14F-4D97-AF65-F5344CB8AC3E}">
        <p14:creationId xmlns:p14="http://schemas.microsoft.com/office/powerpoint/2010/main" val="20184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Engineering Requirement Process</a:t>
            </a:r>
            <a:endParaRPr lang="th-TH" sz="5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556792"/>
            <a:ext cx="8577262" cy="4267200"/>
          </a:xfrm>
        </p:spPr>
        <p:txBody>
          <a:bodyPr/>
          <a:lstStyle/>
          <a:p>
            <a:pPr eaLnBrk="1" hangingPunct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กำหนดความต้องการ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(Requirement Specification)</a:t>
            </a:r>
          </a:p>
          <a:p>
            <a:pPr lvl="1" eaLnBrk="1" hangingPunct="1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นิยามความต้องการของระบบ</a:t>
            </a:r>
          </a:p>
          <a:p>
            <a:pPr lvl="1" eaLnBrk="1" hangingPunct="1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กำหนดความต้องการด้านระบบ</a:t>
            </a:r>
          </a:p>
          <a:p>
            <a:pPr lvl="1" eaLnBrk="1" hangingPunct="1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แจกแจงในรูปแบบเอกสาร</a:t>
            </a:r>
          </a:p>
          <a:p>
            <a:pPr eaLnBrk="1" hangingPunct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ตรวจสอบความต้องการ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(Requirement Validation)</a:t>
            </a:r>
          </a:p>
          <a:p>
            <a:pPr lvl="1" eaLnBrk="1" hangingPunct="1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ทบทวนเอกสารทั้งหมด</a:t>
            </a:r>
          </a:p>
          <a:p>
            <a:pPr lvl="1" eaLnBrk="1" hangingPunct="1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ตรวจสอบความสมบูรณ์</a:t>
            </a:r>
          </a:p>
          <a:p>
            <a:pPr lvl="1" eaLnBrk="1" hangingPunct="1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ตรงตามเป้าหมายของการพัฒนาซอฟท์แวร์</a:t>
            </a:r>
          </a:p>
        </p:txBody>
      </p:sp>
    </p:spTree>
    <p:extLst>
      <p:ext uri="{BB962C8B-B14F-4D97-AF65-F5344CB8AC3E}">
        <p14:creationId xmlns:p14="http://schemas.microsoft.com/office/powerpoint/2010/main" val="40147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5"/>
          <p:cNvGraphicFramePr>
            <a:graphicFrameLocks noGrp="1" noChangeAspect="1"/>
          </p:cNvGraphicFramePr>
          <p:nvPr>
            <p:ph/>
          </p:nvPr>
        </p:nvGraphicFramePr>
        <p:xfrm>
          <a:off x="1403350" y="0"/>
          <a:ext cx="660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Visio" r:id="rId3" imgW="3090892" imgH="3210590" progId="">
                  <p:embed/>
                </p:oleObj>
              </mc:Choice>
              <mc:Fallback>
                <p:oleObj name="Visio" r:id="rId3" imgW="3090892" imgH="321059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0"/>
                        <a:ext cx="660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3897044" y="404813"/>
            <a:ext cx="16642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Angsana New" pitchFamily="18" charset="-34"/>
              </a:rPr>
              <a:t>System Requirements</a:t>
            </a:r>
          </a:p>
          <a:p>
            <a:pPr algn="ctr"/>
            <a:r>
              <a:rPr lang="en-US" sz="2000" dirty="0">
                <a:latin typeface="Angsana New" pitchFamily="18" charset="-34"/>
              </a:rPr>
              <a:t>Specification and </a:t>
            </a:r>
          </a:p>
          <a:p>
            <a:pPr algn="ctr"/>
            <a:r>
              <a:rPr lang="en-US" sz="2000" dirty="0">
                <a:latin typeface="Angsana New" pitchFamily="18" charset="-34"/>
              </a:rPr>
              <a:t>modeling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3907436" y="1522413"/>
            <a:ext cx="14847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Angsana New" pitchFamily="18" charset="-34"/>
              </a:rPr>
              <a:t>User Requirements</a:t>
            </a:r>
          </a:p>
          <a:p>
            <a:pPr algn="ctr"/>
            <a:r>
              <a:rPr lang="en-US" sz="2000" dirty="0">
                <a:latin typeface="Angsana New" pitchFamily="18" charset="-34"/>
              </a:rPr>
              <a:t>Specification</a:t>
            </a:r>
          </a:p>
        </p:txBody>
      </p:sp>
      <p:sp>
        <p:nvSpPr>
          <p:cNvPr id="21509" name="Text Box 12"/>
          <p:cNvSpPr txBox="1">
            <a:spLocks noChangeArrowheads="1"/>
          </p:cNvSpPr>
          <p:nvPr/>
        </p:nvSpPr>
        <p:spPr bwMode="auto">
          <a:xfrm>
            <a:off x="3733035" y="2205038"/>
            <a:ext cx="17668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Angsana New" pitchFamily="18" charset="-34"/>
              </a:rPr>
              <a:t>Business Requirements</a:t>
            </a:r>
          </a:p>
          <a:p>
            <a:pPr algn="ctr"/>
            <a:r>
              <a:rPr lang="en-US" sz="2000" dirty="0">
                <a:latin typeface="Angsana New" pitchFamily="18" charset="-34"/>
              </a:rPr>
              <a:t>Specification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3133687" y="3068638"/>
            <a:ext cx="11240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Angsana New" pitchFamily="18" charset="-34"/>
              </a:rPr>
              <a:t>User </a:t>
            </a:r>
          </a:p>
          <a:p>
            <a:pPr algn="ctr"/>
            <a:r>
              <a:rPr lang="en-US" sz="2000">
                <a:latin typeface="Angsana New" pitchFamily="18" charset="-34"/>
              </a:rPr>
              <a:t>Requirements</a:t>
            </a:r>
          </a:p>
          <a:p>
            <a:pPr algn="ctr"/>
            <a:r>
              <a:rPr lang="en-US" sz="2000">
                <a:latin typeface="Angsana New" pitchFamily="18" charset="-34"/>
              </a:rPr>
              <a:t>Elicitation</a:t>
            </a:r>
          </a:p>
        </p:txBody>
      </p:sp>
      <p:sp>
        <p:nvSpPr>
          <p:cNvPr id="21511" name="Text Box 18"/>
          <p:cNvSpPr txBox="1">
            <a:spLocks noChangeArrowheads="1"/>
          </p:cNvSpPr>
          <p:nvPr/>
        </p:nvSpPr>
        <p:spPr bwMode="auto">
          <a:xfrm>
            <a:off x="1909725" y="2420938"/>
            <a:ext cx="11240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Angsana New" pitchFamily="18" charset="-34"/>
              </a:rPr>
              <a:t>System </a:t>
            </a:r>
          </a:p>
          <a:p>
            <a:pPr algn="ctr"/>
            <a:r>
              <a:rPr lang="en-US" sz="2000">
                <a:latin typeface="Angsana New" pitchFamily="18" charset="-34"/>
              </a:rPr>
              <a:t>Requirements</a:t>
            </a:r>
          </a:p>
          <a:p>
            <a:pPr algn="ctr"/>
            <a:r>
              <a:rPr lang="en-US" sz="2000">
                <a:latin typeface="Angsana New" pitchFamily="18" charset="-34"/>
              </a:rPr>
              <a:t>Elicitation</a:t>
            </a:r>
          </a:p>
        </p:txBody>
      </p:sp>
      <p:sp>
        <p:nvSpPr>
          <p:cNvPr id="21512" name="Text Box 19"/>
          <p:cNvSpPr txBox="1">
            <a:spLocks noChangeArrowheads="1"/>
          </p:cNvSpPr>
          <p:nvPr/>
        </p:nvSpPr>
        <p:spPr bwMode="auto">
          <a:xfrm>
            <a:off x="5548313" y="3141663"/>
            <a:ext cx="1060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Tahoma" pitchFamily="34" charset="0"/>
                <a:cs typeface="Tahoma" pitchFamily="34" charset="0"/>
              </a:rPr>
              <a:t>Feasibility</a:t>
            </a:r>
          </a:p>
          <a:p>
            <a:pPr algn="ctr"/>
            <a:r>
              <a:rPr lang="en-US" sz="1600" dirty="0">
                <a:latin typeface="Tahoma" pitchFamily="34" charset="0"/>
                <a:cs typeface="Tahoma" pitchFamily="34" charset="0"/>
              </a:rPr>
              <a:t>Study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13" name="Text Box 22"/>
          <p:cNvSpPr txBox="1">
            <a:spLocks noChangeArrowheads="1"/>
          </p:cNvSpPr>
          <p:nvPr/>
        </p:nvSpPr>
        <p:spPr bwMode="auto">
          <a:xfrm>
            <a:off x="5794375" y="4292600"/>
            <a:ext cx="1214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Tahoma" pitchFamily="34" charset="0"/>
                <a:cs typeface="Tahoma" pitchFamily="34" charset="0"/>
              </a:rPr>
              <a:t>Prototyping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14" name="Text Box 23"/>
          <p:cNvSpPr txBox="1">
            <a:spLocks noChangeArrowheads="1"/>
          </p:cNvSpPr>
          <p:nvPr/>
        </p:nvSpPr>
        <p:spPr bwMode="auto">
          <a:xfrm>
            <a:off x="5880100" y="5516563"/>
            <a:ext cx="911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Tahoma" pitchFamily="34" charset="0"/>
                <a:cs typeface="Tahoma" pitchFamily="34" charset="0"/>
              </a:rPr>
              <a:t>Reviews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15" name="Text Box 29"/>
          <p:cNvSpPr txBox="1">
            <a:spLocks noChangeArrowheads="1"/>
          </p:cNvSpPr>
          <p:nvPr/>
        </p:nvSpPr>
        <p:spPr bwMode="auto">
          <a:xfrm>
            <a:off x="2256861" y="6237288"/>
            <a:ext cx="25458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Angsana New" pitchFamily="18" charset="-34"/>
              </a:rPr>
              <a:t>System Requirements Document</a:t>
            </a:r>
          </a:p>
        </p:txBody>
      </p:sp>
      <p:sp>
        <p:nvSpPr>
          <p:cNvPr id="21516" name="Text Box 30"/>
          <p:cNvSpPr txBox="1">
            <a:spLocks noChangeArrowheads="1"/>
          </p:cNvSpPr>
          <p:nvPr/>
        </p:nvSpPr>
        <p:spPr bwMode="auto">
          <a:xfrm>
            <a:off x="255247" y="4724400"/>
            <a:ext cx="151515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Angsana New" pitchFamily="18" charset="-34"/>
              </a:rPr>
              <a:t>Requirement</a:t>
            </a:r>
          </a:p>
          <a:p>
            <a:pPr algn="ctr"/>
            <a:r>
              <a:rPr lang="en-US" sz="2800" b="1" dirty="0">
                <a:latin typeface="Angsana New" pitchFamily="18" charset="-34"/>
              </a:rPr>
              <a:t>Elicitation</a:t>
            </a:r>
            <a:endParaRPr lang="th-TH" sz="2800" b="1" dirty="0">
              <a:latin typeface="Angsana New" pitchFamily="18" charset="-34"/>
            </a:endParaRPr>
          </a:p>
        </p:txBody>
      </p:sp>
      <p:sp>
        <p:nvSpPr>
          <p:cNvPr id="21517" name="Text Box 31"/>
          <p:cNvSpPr txBox="1">
            <a:spLocks noChangeArrowheads="1"/>
          </p:cNvSpPr>
          <p:nvPr/>
        </p:nvSpPr>
        <p:spPr bwMode="auto">
          <a:xfrm>
            <a:off x="7373597" y="5516563"/>
            <a:ext cx="151515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Angsana New" pitchFamily="18" charset="-34"/>
              </a:rPr>
              <a:t>Requirement</a:t>
            </a:r>
          </a:p>
          <a:p>
            <a:pPr algn="ctr"/>
            <a:r>
              <a:rPr lang="en-US" sz="2800" b="1" dirty="0">
                <a:latin typeface="Angsana New" pitchFamily="18" charset="-34"/>
              </a:rPr>
              <a:t>Validation</a:t>
            </a:r>
            <a:endParaRPr lang="th-TH" sz="2800" b="1" dirty="0">
              <a:latin typeface="Angsana New" pitchFamily="18" charset="-34"/>
            </a:endParaRPr>
          </a:p>
        </p:txBody>
      </p:sp>
      <p:sp>
        <p:nvSpPr>
          <p:cNvPr id="21518" name="Text Box 32"/>
          <p:cNvSpPr txBox="1">
            <a:spLocks noChangeArrowheads="1"/>
          </p:cNvSpPr>
          <p:nvPr/>
        </p:nvSpPr>
        <p:spPr bwMode="auto">
          <a:xfrm>
            <a:off x="7243155" y="188913"/>
            <a:ext cx="17213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Angsana New" pitchFamily="18" charset="-34"/>
              </a:rPr>
              <a:t>Requirement</a:t>
            </a:r>
          </a:p>
          <a:p>
            <a:pPr algn="ctr"/>
            <a:r>
              <a:rPr lang="en-US" sz="2800" b="1" dirty="0">
                <a:latin typeface="Angsana New" pitchFamily="18" charset="-34"/>
              </a:rPr>
              <a:t>Specification</a:t>
            </a:r>
            <a:endParaRPr lang="th-TH" sz="2800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013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การสกัดความต้องการ</a:t>
            </a:r>
            <a:endParaRPr lang="th-TH" sz="5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556792"/>
            <a:ext cx="8577262" cy="4267200"/>
          </a:xfrm>
        </p:spPr>
        <p:txBody>
          <a:bodyPr/>
          <a:lstStyle/>
          <a:p>
            <a:pPr eaLnBrk="1" hangingPunct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การสกัดความต้องการ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Requirement Elicitation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เป็นขั้นตอนในการเก็บรวบรวมข้อเท็จจริง เพื่อทำความเข้าใจกับปัญหาที่เกิดขึ้น และบทบาทของซอฟต์แวร์ในการทำหน้าที่แก้ปัญหา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วิศวกรซอฟต์แวร์จะต้องสามารถเข้าใจถึงเป้าหมายและวัตถุประสงค์ของลูกค้าได้เป็นอย่างดี 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ค้นหาความต้องการจากบุคคลที่เกี่ยวข้องแต่ละกลุ่มด้วยเทคนิคต่าง ๆ เช่น การสัมภาษณ์ การออกแบบสอบถาม 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ทักษะพื้นฐานที่วิศวกรซอฟต์แวร์ต้องมีในขั้นตอนนี้ คือ “การติดต่อสื่อสารหรือการประสานงาน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Communication)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”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801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การสกัดความต้องการ</a:t>
            </a:r>
            <a:endParaRPr lang="th-TH" sz="5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412776"/>
            <a:ext cx="8577262" cy="4267200"/>
          </a:xfrm>
        </p:spPr>
        <p:txBody>
          <a:bodyPr/>
          <a:lstStyle/>
          <a:p>
            <a:pPr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การค้นหาความต้องการที่แท้จริงเป็นเรื่องยาก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ความต้องการของผู้ใช้ค่อนข้างคลุมเครือ ไม่ชัดเจน มีลักษณะเป็นนามธรรม และมีความเป็นไปได้น้อย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วิศวกรซอฟต์แวร์ต้องทำความเข้าใจกับคำศัพท์ของผู้ใช้ ที่ใช้บอกความต้องการ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ผู้ใช้แต่ละคนมีความต้องการแตกต่างกัน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สายบังคับบัญชาขององค์กรลูกค้า อาจส่งผลกระทบต่อความต้องการที่รวบรวมมาได้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สภาพแวดล้อมทางธุรกิจและสภาพเศรษฐกิจมีผลต่อการเปลี่ยนแปลงความต้องการ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33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เทคนิคการเก็บรวบรวมความต้องการ</a:t>
            </a:r>
          </a:p>
        </p:txBody>
      </p:sp>
      <p:sp>
        <p:nvSpPr>
          <p:cNvPr id="272387" name="Rectangle 3"/>
          <p:cNvSpPr>
            <a:spLocks noGrp="1"/>
          </p:cNvSpPr>
          <p:nvPr>
            <p:ph type="body" idx="1"/>
          </p:nvPr>
        </p:nvSpPr>
        <p:spPr>
          <a:xfrm>
            <a:off x="755576" y="1556792"/>
            <a:ext cx="8208912" cy="453920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เทคนิคที่ใช้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1. การสัมภาษณ์ (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Interview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 นิยมใช้มากที่สุด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2. การแสดงลำดับเหตุการณ์ (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Scenario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 เตรียมคำถามตามลำดับงานของผู้ใช้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3. สร้างต้นแบบ (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Prototype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 เช่น ออกแบบจอภาพบนกระดาษ เพื่อทดสอบการยอมรับความต้องการในเบื้องต้น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4. การประชุม (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Meeting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 เป็นการเรียกกลุ่มบุคคลที่เกี่ยวข้องมาประชุม เพื่อขอความคิดเห็นและความต้องการ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5. การสังเกต (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Observation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 โดยตรวจสอบสภาพแวดล้อมการทำงานของผู้ใช้ เป็นวิธีที่ดีแต่ค่าใช้จ่ายสูง </a:t>
            </a:r>
          </a:p>
          <a:p>
            <a:pPr>
              <a:lnSpc>
                <a:spcPct val="80000"/>
              </a:lnSpc>
            </a:pP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07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>
              <a:latin typeface="Angsana New" pitchFamily="18" charset="-34"/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914400" y="1752600"/>
            <a:ext cx="254749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4400" b="1" dirty="0">
                <a:latin typeface="Bell MT" panose="02020503060305020303" pitchFamily="18" charset="0"/>
              </a:rPr>
              <a:t>1. </a:t>
            </a:r>
            <a:r>
              <a:rPr lang="en-US" sz="4400" b="1" dirty="0">
                <a:latin typeface="Bell MT" panose="02020503060305020303" pitchFamily="18" charset="0"/>
              </a:rPr>
              <a:t>Asking</a:t>
            </a:r>
            <a:endParaRPr lang="th-TH" sz="4400" b="1" dirty="0">
              <a:latin typeface="Bell MT" panose="02020503060305020303" pitchFamily="18" charset="0"/>
            </a:endParaRPr>
          </a:p>
        </p:txBody>
      </p:sp>
      <p:graphicFrame>
        <p:nvGraphicFramePr>
          <p:cNvPr id="1054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832481"/>
              </p:ext>
            </p:extLst>
          </p:nvPr>
        </p:nvGraphicFramePr>
        <p:xfrm>
          <a:off x="5982845" y="3008312"/>
          <a:ext cx="2727325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Clip" r:id="rId3" imgW="3559680" imgH="4987080" progId="">
                  <p:embed/>
                </p:oleObj>
              </mc:Choice>
              <mc:Fallback>
                <p:oleObj name="Clip" r:id="rId3" imgW="3559680" imgH="4987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2845" y="3008312"/>
                        <a:ext cx="2727325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755576" y="769203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4800" b="1" dirty="0">
                <a:latin typeface="Angsana New" pitchFamily="18" charset="-34"/>
              </a:rPr>
              <a:t>กลยุทธ์ที่นิยมใช้ใน</a:t>
            </a:r>
            <a:r>
              <a:rPr lang="th-TH" sz="4800" b="1" dirty="0" smtClean="0">
                <a:latin typeface="Angsana New" pitchFamily="18" charset="-34"/>
              </a:rPr>
              <a:t>การวิเคราะห์</a:t>
            </a:r>
            <a:r>
              <a:rPr lang="th-TH" sz="4800" b="1" dirty="0">
                <a:latin typeface="Angsana New" pitchFamily="18" charset="-34"/>
              </a:rPr>
              <a:t>ความต้องการ</a:t>
            </a: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1825625" y="2590800"/>
            <a:ext cx="367440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6000" b="1" dirty="0">
                <a:latin typeface="Angsana New" pitchFamily="18" charset="-34"/>
              </a:rPr>
              <a:t> </a:t>
            </a:r>
            <a:r>
              <a:rPr lang="th-TH" sz="6000" b="1" dirty="0" err="1">
                <a:latin typeface="Angsana New" pitchFamily="18" charset="-34"/>
              </a:rPr>
              <a:t>Ask</a:t>
            </a:r>
            <a:endParaRPr lang="th-TH" sz="6000" b="1" dirty="0">
              <a:latin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6000" b="1" dirty="0">
                <a:latin typeface="Angsana New" pitchFamily="18" charset="-34"/>
              </a:rPr>
              <a:t> </a:t>
            </a:r>
            <a:r>
              <a:rPr lang="th-TH" sz="6000" b="1" dirty="0" err="1">
                <a:latin typeface="Angsana New" pitchFamily="18" charset="-34"/>
              </a:rPr>
              <a:t>Interview</a:t>
            </a:r>
            <a:endParaRPr lang="th-TH" sz="6000" b="1" dirty="0">
              <a:latin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6000" b="1" dirty="0">
                <a:latin typeface="Angsana New" pitchFamily="18" charset="-34"/>
              </a:rPr>
              <a:t> </a:t>
            </a:r>
            <a:r>
              <a:rPr lang="th-TH" sz="6000" b="1" dirty="0" err="1">
                <a:latin typeface="Angsana New" pitchFamily="18" charset="-34"/>
              </a:rPr>
              <a:t>Brainstorming</a:t>
            </a:r>
            <a:endParaRPr lang="th-TH" sz="6000" b="1" dirty="0">
              <a:latin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6000" b="1" dirty="0">
                <a:latin typeface="Angsana New" pitchFamily="18" charset="-34"/>
              </a:rPr>
              <a:t> </a:t>
            </a:r>
            <a:r>
              <a:rPr lang="th-TH" sz="6000" b="1" dirty="0" err="1">
                <a:latin typeface="Angsana New" pitchFamily="18" charset="-34"/>
              </a:rPr>
              <a:t>Questionnaire</a:t>
            </a:r>
            <a:endParaRPr lang="th-TH" sz="6000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212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 b="1">
              <a:latin typeface="Angsana New" pitchFamily="18" charset="-34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782494" y="1814898"/>
            <a:ext cx="62498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sz="4400" b="1" dirty="0">
                <a:latin typeface="Angsana New" pitchFamily="18" charset="-34"/>
              </a:rPr>
              <a:t>2. </a:t>
            </a:r>
            <a:r>
              <a:rPr lang="th-TH" sz="4400" b="1" dirty="0" err="1">
                <a:latin typeface="Angsana New" pitchFamily="18" charset="-34"/>
              </a:rPr>
              <a:t>Derivation</a:t>
            </a:r>
            <a:r>
              <a:rPr lang="th-TH" sz="4400" b="1" dirty="0">
                <a:latin typeface="Angsana New" pitchFamily="18" charset="-34"/>
              </a:rPr>
              <a:t> </a:t>
            </a:r>
            <a:r>
              <a:rPr lang="th-TH" sz="4400" b="1" dirty="0" err="1">
                <a:latin typeface="Angsana New" pitchFamily="18" charset="-34"/>
              </a:rPr>
              <a:t>from</a:t>
            </a:r>
            <a:r>
              <a:rPr lang="th-TH" sz="4400" b="1" dirty="0">
                <a:latin typeface="Angsana New" pitchFamily="18" charset="-34"/>
              </a:rPr>
              <a:t> </a:t>
            </a:r>
            <a:r>
              <a:rPr lang="th-TH" sz="4400" b="1" dirty="0" err="1" smtClean="0">
                <a:latin typeface="Angsana New" pitchFamily="18" charset="-34"/>
              </a:rPr>
              <a:t>Existing</a:t>
            </a:r>
            <a:r>
              <a:rPr lang="th-TH" sz="4400" b="1" dirty="0" smtClean="0">
                <a:latin typeface="Angsana New" pitchFamily="18" charset="-34"/>
              </a:rPr>
              <a:t> </a:t>
            </a:r>
            <a:r>
              <a:rPr lang="th-TH" sz="4400" b="1" dirty="0" err="1" smtClean="0">
                <a:latin typeface="Angsana New" pitchFamily="18" charset="-34"/>
              </a:rPr>
              <a:t>System</a:t>
            </a:r>
            <a:endParaRPr lang="th-TH" sz="4400" b="1" dirty="0">
              <a:latin typeface="Angsana New" pitchFamily="18" charset="-34"/>
            </a:endParaRPr>
          </a:p>
        </p:txBody>
      </p:sp>
      <p:graphicFrame>
        <p:nvGraphicFramePr>
          <p:cNvPr id="1065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456622"/>
              </p:ext>
            </p:extLst>
          </p:nvPr>
        </p:nvGraphicFramePr>
        <p:xfrm>
          <a:off x="6409601" y="2636912"/>
          <a:ext cx="2727325" cy="347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Clip" r:id="rId3" imgW="3559680" imgH="4987080" progId="">
                  <p:embed/>
                </p:oleObj>
              </mc:Choice>
              <mc:Fallback>
                <p:oleObj name="Clip" r:id="rId3" imgW="3559680" imgH="4987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9601" y="2636912"/>
                        <a:ext cx="2727325" cy="347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1331640" y="3212976"/>
            <a:ext cx="48317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4800" b="1" dirty="0">
                <a:latin typeface="Angsana New" pitchFamily="18" charset="-34"/>
              </a:rPr>
              <a:t>* พิจารณาจากระบบงานเดิม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769203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4800" b="1" dirty="0">
                <a:latin typeface="Angsana New" pitchFamily="18" charset="-34"/>
              </a:rPr>
              <a:t>กลยุทธ์ที่นิยมใช้ใน</a:t>
            </a:r>
            <a:r>
              <a:rPr lang="th-TH" sz="4800" b="1" dirty="0" smtClean="0">
                <a:latin typeface="Angsana New" pitchFamily="18" charset="-34"/>
              </a:rPr>
              <a:t>การวิเคราะห์</a:t>
            </a:r>
            <a:r>
              <a:rPr lang="th-TH" sz="4800" b="1" dirty="0">
                <a:latin typeface="Angsana New" pitchFamily="18" charset="-34"/>
              </a:rPr>
              <a:t>ความต้องการ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396014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>
              <a:latin typeface="Angsana New" pitchFamily="18" charset="-34"/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914400" y="1752600"/>
            <a:ext cx="533190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6000" b="1" dirty="0">
                <a:latin typeface="Angsana New" pitchFamily="18" charset="-34"/>
              </a:rPr>
              <a:t>3. </a:t>
            </a:r>
            <a:r>
              <a:rPr lang="en-US" sz="6000" b="1" dirty="0">
                <a:latin typeface="Angsana New" pitchFamily="18" charset="-34"/>
              </a:rPr>
              <a:t>Process Analysis </a:t>
            </a:r>
            <a:r>
              <a:rPr lang="th-TH" sz="6000" b="1" dirty="0">
                <a:latin typeface="Angsana New" pitchFamily="18" charset="-34"/>
              </a:rPr>
              <a:t>หรือ</a:t>
            </a:r>
          </a:p>
          <a:p>
            <a:r>
              <a:rPr lang="th-TH" sz="6000" b="1" dirty="0">
                <a:latin typeface="Angsana New" pitchFamily="18" charset="-34"/>
              </a:rPr>
              <a:t>    </a:t>
            </a:r>
            <a:r>
              <a:rPr lang="en-US" sz="6000" b="1" dirty="0">
                <a:latin typeface="Angsana New" pitchFamily="18" charset="-34"/>
              </a:rPr>
              <a:t>Decision Analysis</a:t>
            </a:r>
            <a:endParaRPr lang="th-TH" sz="6000" b="1" dirty="0">
              <a:latin typeface="Angsana New" pitchFamily="18" charset="-34"/>
            </a:endParaRPr>
          </a:p>
        </p:txBody>
      </p:sp>
      <p:graphicFrame>
        <p:nvGraphicFramePr>
          <p:cNvPr id="1075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070190"/>
              </p:ext>
            </p:extLst>
          </p:nvPr>
        </p:nvGraphicFramePr>
        <p:xfrm>
          <a:off x="6061075" y="2809875"/>
          <a:ext cx="2727325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Clip" r:id="rId3" imgW="3559680" imgH="4987080" progId="">
                  <p:embed/>
                </p:oleObj>
              </mc:Choice>
              <mc:Fallback>
                <p:oleObj name="Clip" r:id="rId3" imgW="3559680" imgH="4987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2809875"/>
                        <a:ext cx="2727325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3124200" y="4267200"/>
            <a:ext cx="298350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6000" b="1" dirty="0">
                <a:latin typeface="Angsana New" pitchFamily="18" charset="-34"/>
              </a:rPr>
              <a:t>  </a:t>
            </a:r>
            <a:r>
              <a:rPr lang="th-TH" sz="6000" b="1" dirty="0" err="1">
                <a:latin typeface="Angsana New" pitchFamily="18" charset="-34"/>
              </a:rPr>
              <a:t>Simulation</a:t>
            </a:r>
            <a:endParaRPr lang="th-TH" sz="6000" b="1" dirty="0">
              <a:latin typeface="Angsana New" pitchFamily="18" charset="-34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769203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4800" b="1" dirty="0">
                <a:latin typeface="Angsana New" pitchFamily="18" charset="-34"/>
              </a:rPr>
              <a:t>กลยุทธ์ที่นิยมใช้ใน</a:t>
            </a:r>
            <a:r>
              <a:rPr lang="th-TH" sz="4800" b="1" dirty="0" smtClean="0">
                <a:latin typeface="Angsana New" pitchFamily="18" charset="-34"/>
              </a:rPr>
              <a:t>การวิเคราะห์</a:t>
            </a:r>
            <a:r>
              <a:rPr lang="th-TH" sz="4800" b="1" dirty="0">
                <a:latin typeface="Angsana New" pitchFamily="18" charset="-34"/>
              </a:rPr>
              <a:t>ความต้องการ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374646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>
              <a:latin typeface="Angsana New" pitchFamily="18" charset="-34"/>
            </a:endParaRP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914400" y="1752600"/>
            <a:ext cx="32816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6000" b="1" dirty="0">
                <a:latin typeface="Angsana New" pitchFamily="18" charset="-34"/>
              </a:rPr>
              <a:t>4. Prototyping</a:t>
            </a:r>
          </a:p>
        </p:txBody>
      </p:sp>
      <p:graphicFrame>
        <p:nvGraphicFramePr>
          <p:cNvPr id="1085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026221"/>
              </p:ext>
            </p:extLst>
          </p:nvPr>
        </p:nvGraphicFramePr>
        <p:xfrm>
          <a:off x="5969169" y="2413000"/>
          <a:ext cx="2727325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Clip" r:id="rId3" imgW="3559680" imgH="4987080" progId="">
                  <p:embed/>
                </p:oleObj>
              </mc:Choice>
              <mc:Fallback>
                <p:oleObj name="Clip" r:id="rId3" imgW="3559680" imgH="4987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169" y="2413000"/>
                        <a:ext cx="2727325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474146" y="3870325"/>
            <a:ext cx="576151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4400" b="1" dirty="0">
                <a:latin typeface="Angsana New" pitchFamily="18" charset="-34"/>
              </a:rPr>
              <a:t> ผู้ใช้ไม่ทราบความต้องการที่แน่นอน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769203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4800" b="1" dirty="0">
                <a:latin typeface="Angsana New" pitchFamily="18" charset="-34"/>
              </a:rPr>
              <a:t>กลยุทธ์ที่นิยมใช้ใน</a:t>
            </a:r>
            <a:r>
              <a:rPr lang="th-TH" sz="4800" b="1" dirty="0" smtClean="0">
                <a:latin typeface="Angsana New" pitchFamily="18" charset="-34"/>
              </a:rPr>
              <a:t>การวิเคราะห์</a:t>
            </a:r>
            <a:r>
              <a:rPr lang="th-TH" sz="4800" b="1" dirty="0">
                <a:latin typeface="Angsana New" pitchFamily="18" charset="-34"/>
              </a:rPr>
              <a:t>ความต้องการ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213346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895460"/>
            <a:ext cx="7391400" cy="563563"/>
          </a:xfrm>
        </p:spPr>
        <p:txBody>
          <a:bodyPr/>
          <a:lstStyle/>
          <a:p>
            <a:r>
              <a:rPr lang="en-US" sz="6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Outline</a:t>
            </a:r>
            <a:endParaRPr lang="en-US" sz="4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894259" y="1616672"/>
            <a:ext cx="762000" cy="665162"/>
            <a:chOff x="1110" y="2656"/>
            <a:chExt cx="1549" cy="1351"/>
          </a:xfrm>
        </p:grpSpPr>
        <p:sp>
          <p:nvSpPr>
            <p:cNvPr id="14379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14380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latin typeface="Arial" charset="0"/>
                <a:cs typeface="+mn-cs"/>
              </a:endParaRPr>
            </a:p>
          </p:txBody>
        </p:sp>
      </p:grpSp>
      <p:grpSp>
        <p:nvGrpSpPr>
          <p:cNvPr id="14340" name="Group 7"/>
          <p:cNvGrpSpPr>
            <a:grpSpLocks/>
          </p:cNvGrpSpPr>
          <p:nvPr/>
        </p:nvGrpSpPr>
        <p:grpSpPr bwMode="auto">
          <a:xfrm>
            <a:off x="869504" y="2494285"/>
            <a:ext cx="762000" cy="665162"/>
            <a:chOff x="3174" y="2656"/>
            <a:chExt cx="1549" cy="1351"/>
          </a:xfrm>
        </p:grpSpPr>
        <p:sp>
          <p:nvSpPr>
            <p:cNvPr id="14376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14377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latin typeface="Arial" charset="0"/>
                <a:cs typeface="+mn-cs"/>
              </a:endParaRPr>
            </a:p>
          </p:txBody>
        </p:sp>
      </p:grpSp>
      <p:sp>
        <p:nvSpPr>
          <p:cNvPr id="14341" name="Line 11"/>
          <p:cNvSpPr>
            <a:spLocks noChangeShapeType="1"/>
          </p:cNvSpPr>
          <p:nvPr/>
        </p:nvSpPr>
        <p:spPr bwMode="auto">
          <a:xfrm>
            <a:off x="1380258" y="2350839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1979712" y="1776734"/>
            <a:ext cx="5937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600" b="1" dirty="0" smtClean="0"/>
              <a:t>ความหมายของวิศวกรรมความต้องการ</a:t>
            </a:r>
            <a:endParaRPr lang="en-US" sz="3600" b="1" dirty="0"/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gray">
          <a:xfrm>
            <a:off x="1098253" y="17747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14344" name="Line 14"/>
          <p:cNvSpPr>
            <a:spLocks noChangeShapeType="1"/>
          </p:cNvSpPr>
          <p:nvPr/>
        </p:nvSpPr>
        <p:spPr bwMode="auto">
          <a:xfrm>
            <a:off x="1452117" y="3164210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45" name="Text Box 15"/>
          <p:cNvSpPr txBox="1">
            <a:spLocks noChangeArrowheads="1"/>
          </p:cNvSpPr>
          <p:nvPr/>
        </p:nvSpPr>
        <p:spPr bwMode="auto">
          <a:xfrm>
            <a:off x="1979712" y="2568822"/>
            <a:ext cx="5937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600" b="1" dirty="0" smtClean="0"/>
              <a:t>กระบวนการวิศวกรรมความต้องการ</a:t>
            </a:r>
            <a:endParaRPr lang="en-US" sz="3600" b="1" dirty="0"/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gray">
          <a:xfrm>
            <a:off x="1066354" y="259271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/>
              <a:t>2</a:t>
            </a:r>
          </a:p>
        </p:txBody>
      </p:sp>
      <p:grpSp>
        <p:nvGrpSpPr>
          <p:cNvPr id="14347" name="Group 17"/>
          <p:cNvGrpSpPr>
            <a:grpSpLocks/>
          </p:cNvGrpSpPr>
          <p:nvPr/>
        </p:nvGrpSpPr>
        <p:grpSpPr bwMode="auto">
          <a:xfrm>
            <a:off x="869504" y="3386460"/>
            <a:ext cx="762000" cy="665162"/>
            <a:chOff x="1110" y="2656"/>
            <a:chExt cx="1549" cy="1351"/>
          </a:xfrm>
        </p:grpSpPr>
        <p:sp>
          <p:nvSpPr>
            <p:cNvPr id="14373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14374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latin typeface="Arial" charset="0"/>
                <a:cs typeface="+mn-cs"/>
              </a:endParaRPr>
            </a:p>
          </p:txBody>
        </p:sp>
      </p:grpSp>
      <p:grpSp>
        <p:nvGrpSpPr>
          <p:cNvPr id="14348" name="Group 21"/>
          <p:cNvGrpSpPr>
            <a:grpSpLocks/>
          </p:cNvGrpSpPr>
          <p:nvPr/>
        </p:nvGrpSpPr>
        <p:grpSpPr bwMode="auto">
          <a:xfrm>
            <a:off x="869504" y="4300860"/>
            <a:ext cx="762000" cy="665162"/>
            <a:chOff x="3174" y="2656"/>
            <a:chExt cx="1549" cy="1351"/>
          </a:xfrm>
        </p:grpSpPr>
        <p:sp>
          <p:nvSpPr>
            <p:cNvPr id="14370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14371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latin typeface="Arial" charset="0"/>
                <a:cs typeface="+mn-cs"/>
              </a:endParaRPr>
            </a:p>
          </p:txBody>
        </p:sp>
      </p:grpSp>
      <p:sp>
        <p:nvSpPr>
          <p:cNvPr id="14349" name="Line 25"/>
          <p:cNvSpPr>
            <a:spLocks noChangeShapeType="1"/>
          </p:cNvSpPr>
          <p:nvPr/>
        </p:nvSpPr>
        <p:spPr bwMode="auto">
          <a:xfrm>
            <a:off x="1479104" y="4029397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50" name="Text Box 26"/>
          <p:cNvSpPr txBox="1">
            <a:spLocks noChangeArrowheads="1"/>
          </p:cNvSpPr>
          <p:nvPr/>
        </p:nvSpPr>
        <p:spPr bwMode="auto">
          <a:xfrm>
            <a:off x="1979712" y="3432918"/>
            <a:ext cx="5937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600" b="1" dirty="0" smtClean="0"/>
              <a:t>การสกัดความต้องการ</a:t>
            </a:r>
            <a:endParaRPr lang="en-US" sz="3600" b="1" dirty="0"/>
          </a:p>
        </p:txBody>
      </p:sp>
      <p:sp>
        <p:nvSpPr>
          <p:cNvPr id="14351" name="Text Box 27"/>
          <p:cNvSpPr txBox="1">
            <a:spLocks noChangeArrowheads="1"/>
          </p:cNvSpPr>
          <p:nvPr/>
        </p:nvSpPr>
        <p:spPr bwMode="gray">
          <a:xfrm>
            <a:off x="1066354" y="348488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14352" name="Line 28"/>
          <p:cNvSpPr>
            <a:spLocks noChangeShapeType="1"/>
          </p:cNvSpPr>
          <p:nvPr/>
        </p:nvSpPr>
        <p:spPr bwMode="auto">
          <a:xfrm>
            <a:off x="1452117" y="4892997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53" name="Text Box 29"/>
          <p:cNvSpPr txBox="1">
            <a:spLocks noChangeArrowheads="1"/>
          </p:cNvSpPr>
          <p:nvPr/>
        </p:nvSpPr>
        <p:spPr bwMode="auto">
          <a:xfrm>
            <a:off x="1979712" y="4297014"/>
            <a:ext cx="5937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600" b="1" dirty="0" smtClean="0"/>
              <a:t>การวิเคราะห์ความต้องการ</a:t>
            </a:r>
            <a:endParaRPr lang="en-US" sz="3600" b="1" dirty="0"/>
          </a:p>
        </p:txBody>
      </p:sp>
      <p:sp>
        <p:nvSpPr>
          <p:cNvPr id="14354" name="Text Box 30"/>
          <p:cNvSpPr txBox="1">
            <a:spLocks noChangeArrowheads="1"/>
          </p:cNvSpPr>
          <p:nvPr/>
        </p:nvSpPr>
        <p:spPr bwMode="gray">
          <a:xfrm>
            <a:off x="1066354" y="439928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14363" name="Line 25"/>
          <p:cNvSpPr>
            <a:spLocks noChangeShapeType="1"/>
          </p:cNvSpPr>
          <p:nvPr/>
        </p:nvSpPr>
        <p:spPr bwMode="auto">
          <a:xfrm>
            <a:off x="1380258" y="6527303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grpSp>
        <p:nvGrpSpPr>
          <p:cNvPr id="46" name="Group 17"/>
          <p:cNvGrpSpPr>
            <a:grpSpLocks/>
          </p:cNvGrpSpPr>
          <p:nvPr/>
        </p:nvGrpSpPr>
        <p:grpSpPr bwMode="auto">
          <a:xfrm>
            <a:off x="870607" y="5142061"/>
            <a:ext cx="762000" cy="665162"/>
            <a:chOff x="1110" y="2656"/>
            <a:chExt cx="1549" cy="1351"/>
          </a:xfrm>
        </p:grpSpPr>
        <p:sp>
          <p:nvSpPr>
            <p:cNvPr id="47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48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49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latin typeface="Arial" charset="0"/>
                <a:cs typeface="+mn-cs"/>
              </a:endParaRPr>
            </a:p>
          </p:txBody>
        </p:sp>
      </p:grpSp>
      <p:sp>
        <p:nvSpPr>
          <p:cNvPr id="50" name="Line 25"/>
          <p:cNvSpPr>
            <a:spLocks noChangeShapeType="1"/>
          </p:cNvSpPr>
          <p:nvPr/>
        </p:nvSpPr>
        <p:spPr bwMode="auto">
          <a:xfrm>
            <a:off x="1488381" y="5784428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1973188" y="5161110"/>
            <a:ext cx="5937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600" b="1" dirty="0" smtClean="0"/>
              <a:t>การกำหนดความต้องการ</a:t>
            </a:r>
            <a:endParaRPr lang="en-US" sz="3600" b="1" dirty="0"/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gray">
          <a:xfrm>
            <a:off x="1074544" y="523991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1979712" y="5951239"/>
            <a:ext cx="5937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600" b="1" dirty="0" smtClean="0"/>
              <a:t>การจัดการความต้องการ</a:t>
            </a:r>
            <a:endParaRPr lang="en-US" sz="3600" b="1" dirty="0"/>
          </a:p>
        </p:txBody>
      </p:sp>
      <p:grpSp>
        <p:nvGrpSpPr>
          <p:cNvPr id="53" name="Group 21"/>
          <p:cNvGrpSpPr>
            <a:grpSpLocks/>
          </p:cNvGrpSpPr>
          <p:nvPr/>
        </p:nvGrpSpPr>
        <p:grpSpPr bwMode="auto">
          <a:xfrm>
            <a:off x="827584" y="5879231"/>
            <a:ext cx="762000" cy="665162"/>
            <a:chOff x="3174" y="2656"/>
            <a:chExt cx="1549" cy="1351"/>
          </a:xfrm>
        </p:grpSpPr>
        <p:sp>
          <p:nvSpPr>
            <p:cNvPr id="54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55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56" name="AutoShape 24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latin typeface="Arial" charset="0"/>
                <a:cs typeface="+mn-cs"/>
              </a:endParaRPr>
            </a:p>
          </p:txBody>
        </p:sp>
      </p:grpSp>
      <p:sp>
        <p:nvSpPr>
          <p:cNvPr id="57" name="Text Box 30"/>
          <p:cNvSpPr txBox="1">
            <a:spLocks noChangeArrowheads="1"/>
          </p:cNvSpPr>
          <p:nvPr/>
        </p:nvSpPr>
        <p:spPr bwMode="gray">
          <a:xfrm>
            <a:off x="1024434" y="5977656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 dirty="0" smtClean="0"/>
              <a:t>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404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755576" y="667263"/>
            <a:ext cx="8153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latin typeface="Angsana New" pitchFamily="18" charset="-34"/>
              </a:rPr>
              <a:t>Asking</a:t>
            </a:r>
            <a:endParaRPr lang="en-US" sz="800" b="1" dirty="0">
              <a:latin typeface="Angsana New" pitchFamily="18" charset="-34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371600" y="1371600"/>
            <a:ext cx="709771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6600" b="1">
                <a:latin typeface="Angsana New" pitchFamily="18" charset="-34"/>
              </a:rPr>
              <a:t> Context - free  Questions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600200" y="2819400"/>
            <a:ext cx="6629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>
                <a:latin typeface="Angsana New" pitchFamily="18" charset="-34"/>
              </a:rPr>
              <a:t> เป็นคำถามประเภทที่ต้องการภาพรวมของระบบ</a:t>
            </a:r>
          </a:p>
        </p:txBody>
      </p:sp>
    </p:spTree>
    <p:extLst>
      <p:ext uri="{BB962C8B-B14F-4D97-AF65-F5344CB8AC3E}">
        <p14:creationId xmlns:p14="http://schemas.microsoft.com/office/powerpoint/2010/main" val="206799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676400" y="2971800"/>
            <a:ext cx="60309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latin typeface="Angsana New" pitchFamily="18" charset="-34"/>
              </a:rPr>
              <a:t> * ใครใช้ระบบงานนี้  ?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667072" y="548481"/>
            <a:ext cx="8153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latin typeface="Angsana New" pitchFamily="18" charset="-34"/>
              </a:rPr>
              <a:t>Asking</a:t>
            </a:r>
            <a:endParaRPr lang="en-US" b="1" dirty="0">
              <a:latin typeface="Angsana New" pitchFamily="18" charset="-34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19472" y="1412776"/>
            <a:ext cx="800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6000" b="1" dirty="0">
                <a:latin typeface="Angsana New" pitchFamily="18" charset="-34"/>
              </a:rPr>
              <a:t> Context - free  Questions  </a:t>
            </a:r>
            <a:r>
              <a:rPr lang="en-US" sz="6000" b="1" dirty="0" err="1">
                <a:latin typeface="Angsana New" pitchFamily="18" charset="-34"/>
              </a:rPr>
              <a:t>เช่น</a:t>
            </a:r>
            <a:endParaRPr lang="en-US" sz="6000" b="1" dirty="0">
              <a:latin typeface="Angsana New" pitchFamily="18" charset="-34"/>
            </a:endParaRP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687513" y="2147887"/>
            <a:ext cx="60309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latin typeface="Angsana New" pitchFamily="18" charset="-34"/>
              </a:rPr>
              <a:t> * ใครต้องการระบบงานนี้  ?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1676399" y="3811563"/>
            <a:ext cx="67929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latin typeface="Angsana New" pitchFamily="18" charset="-34"/>
              </a:rPr>
              <a:t> * ผลประโยชน์ที่จะได้รับจากระบบ </a:t>
            </a:r>
            <a:r>
              <a:rPr lang="th-TH" sz="4800" b="1" dirty="0" smtClean="0">
                <a:latin typeface="Angsana New" pitchFamily="18" charset="-34"/>
              </a:rPr>
              <a:t>            	งาน</a:t>
            </a:r>
            <a:r>
              <a:rPr lang="th-TH" sz="4800" b="1" dirty="0">
                <a:latin typeface="Angsana New" pitchFamily="18" charset="-34"/>
              </a:rPr>
              <a:t>ใหม่นี้คืออะไร ?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1687512" y="5445224"/>
            <a:ext cx="72769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latin typeface="Angsana New" pitchFamily="18" charset="-34"/>
              </a:rPr>
              <a:t> * มีข้อมูลแหล่งอื่นที่ต้องใช้อีกหรือไม่  ?</a:t>
            </a:r>
          </a:p>
        </p:txBody>
      </p:sp>
    </p:spTree>
    <p:extLst>
      <p:ext uri="{BB962C8B-B14F-4D97-AF65-F5344CB8AC3E}">
        <p14:creationId xmlns:p14="http://schemas.microsoft.com/office/powerpoint/2010/main" val="62862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990600" y="3657600"/>
            <a:ext cx="7924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 dirty="0">
                <a:latin typeface="Angsana New" pitchFamily="18" charset="-34"/>
              </a:rPr>
              <a:t> * มีปัญหาอะไรบ้างที่ระบบงานนี้ควรพิจารณา ?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720634" y="589002"/>
            <a:ext cx="8153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latin typeface="Angsana New" pitchFamily="18" charset="-34"/>
              </a:rPr>
              <a:t>Asking</a:t>
            </a:r>
            <a:endParaRPr lang="en-US" sz="2400" b="1" dirty="0">
              <a:latin typeface="Angsana New" pitchFamily="18" charset="-34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966788" y="4419600"/>
            <a:ext cx="859948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 dirty="0">
                <a:latin typeface="Angsana New" pitchFamily="18" charset="-34"/>
              </a:rPr>
              <a:t> * ระบบงานนี้มีสิ่งแวดล้อมการทำงานอะไรบ้าง ?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996950" y="2227263"/>
            <a:ext cx="6858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Angsana New" pitchFamily="18" charset="-34"/>
              </a:rPr>
              <a:t> * </a:t>
            </a:r>
            <a:r>
              <a:rPr lang="en-US" sz="4400" b="1" dirty="0" err="1">
                <a:latin typeface="Angsana New" pitchFamily="18" charset="-34"/>
              </a:rPr>
              <a:t>ลักษณะของ</a:t>
            </a:r>
            <a:r>
              <a:rPr lang="en-US" sz="4400" b="1" dirty="0">
                <a:latin typeface="Angsana New" pitchFamily="18" charset="-34"/>
              </a:rPr>
              <a:t> output </a:t>
            </a:r>
            <a:r>
              <a:rPr lang="th-TH" sz="4400" b="1" dirty="0">
                <a:latin typeface="Angsana New" pitchFamily="18" charset="-34"/>
              </a:rPr>
              <a:t>ที่คาดหวังจาก                            	ระบบงานที่เสร็จแล้วเป็นอย่างไร </a:t>
            </a:r>
            <a:r>
              <a:rPr lang="en-US" sz="4400" b="1" dirty="0">
                <a:latin typeface="Angsana New" pitchFamily="18" charset="-34"/>
              </a:rPr>
              <a:t>?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990600" y="5302250"/>
            <a:ext cx="7620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 dirty="0">
                <a:latin typeface="Angsana New" pitchFamily="18" charset="-34"/>
              </a:rPr>
              <a:t> * </a:t>
            </a:r>
            <a:r>
              <a:rPr lang="th-TH" sz="4400" b="1" dirty="0" smtClean="0">
                <a:latin typeface="Angsana New" pitchFamily="18" charset="-34"/>
              </a:rPr>
              <a:t>มีกฎหรือ</a:t>
            </a:r>
            <a:r>
              <a:rPr lang="th-TH" sz="4400" b="1" dirty="0">
                <a:latin typeface="Angsana New" pitchFamily="18" charset="-34"/>
              </a:rPr>
              <a:t>ประสิทธิภาพพิเศษที่ต้องคำนึงถึง        	</a:t>
            </a:r>
            <a:r>
              <a:rPr lang="th-TH" sz="4400" b="1" dirty="0" smtClean="0">
                <a:latin typeface="Angsana New" pitchFamily="18" charset="-34"/>
              </a:rPr>
              <a:t>หรือไม่ </a:t>
            </a:r>
            <a:r>
              <a:rPr lang="th-TH" sz="4400" b="1" dirty="0">
                <a:latin typeface="Angsana New" pitchFamily="18" charset="-34"/>
              </a:rPr>
              <a:t>?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652961" y="1412776"/>
            <a:ext cx="842336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6000" b="1" dirty="0">
                <a:latin typeface="Angsana New" pitchFamily="18" charset="-34"/>
              </a:rPr>
              <a:t> Context - free  Questions  (</a:t>
            </a:r>
            <a:r>
              <a:rPr lang="en-US" sz="6000" b="1" dirty="0" err="1">
                <a:latin typeface="Angsana New" pitchFamily="18" charset="-34"/>
              </a:rPr>
              <a:t>ต่อ</a:t>
            </a:r>
            <a:r>
              <a:rPr lang="en-US" sz="6000" b="1" dirty="0">
                <a:latin typeface="Angsana New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13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981310" y="2492896"/>
            <a:ext cx="9677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latin typeface="Angsana New" pitchFamily="18" charset="-34"/>
              </a:rPr>
              <a:t>* </a:t>
            </a:r>
            <a:r>
              <a:rPr lang="th-TH" sz="4800" b="1" dirty="0">
                <a:latin typeface="Angsana New" pitchFamily="18" charset="-34"/>
              </a:rPr>
              <a:t>คุณเป็น “ตัวจริง” ใช่หรือไม่ที่จะเป็นคนตอบ                  	คำถาม ?</a:t>
            </a:r>
            <a:endParaRPr lang="en-US" sz="4800" b="1" dirty="0">
              <a:latin typeface="Angsana New" pitchFamily="18" charset="-34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83568" y="550205"/>
            <a:ext cx="8153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latin typeface="Angsana New" pitchFamily="18" charset="-34"/>
              </a:rPr>
              <a:t>Asking</a:t>
            </a:r>
            <a:endParaRPr lang="en-US" b="1" dirty="0">
              <a:latin typeface="Angsana New" pitchFamily="18" charset="-34"/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533400" y="1556792"/>
            <a:ext cx="6858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4800" b="1" dirty="0">
                <a:latin typeface="Angsana New" pitchFamily="18" charset="-34"/>
              </a:rPr>
              <a:t> Meta - question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977415" y="4221088"/>
            <a:ext cx="9296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latin typeface="Angsana New" pitchFamily="18" charset="-34"/>
              </a:rPr>
              <a:t>* คำถามที่ถามทั้งหมดนี้เกี่ยวข้องกับระบบงาน           	หรือไม่ ?</a:t>
            </a:r>
          </a:p>
        </p:txBody>
      </p:sp>
    </p:spTree>
    <p:extLst>
      <p:ext uri="{BB962C8B-B14F-4D97-AF65-F5344CB8AC3E}">
        <p14:creationId xmlns:p14="http://schemas.microsoft.com/office/powerpoint/2010/main" val="80607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990600" y="2440855"/>
            <a:ext cx="9677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latin typeface="Angsana New" pitchFamily="18" charset="-34"/>
              </a:rPr>
              <a:t>* ผมถามคุณมากไปหรือเปล่า ?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83568" y="534669"/>
            <a:ext cx="8153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latin typeface="Angsana New" pitchFamily="18" charset="-34"/>
              </a:rPr>
              <a:t>Asking</a:t>
            </a:r>
            <a:endParaRPr lang="en-US" b="1" dirty="0">
              <a:latin typeface="Angsana New" pitchFamily="18" charset="-34"/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457200" y="1711253"/>
            <a:ext cx="6858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4800" b="1" dirty="0">
                <a:latin typeface="Angsana New" pitchFamily="18" charset="-34"/>
              </a:rPr>
              <a:t> Meta - question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990600" y="3247305"/>
            <a:ext cx="9296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latin typeface="Angsana New" pitchFamily="18" charset="-34"/>
              </a:rPr>
              <a:t>* มีคนอื่นอีกหรือไม่ที่จะให้ข้อมูลได้อีก ?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990600" y="4117255"/>
            <a:ext cx="9296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>
                <a:latin typeface="Angsana New" pitchFamily="18" charset="-34"/>
              </a:rPr>
              <a:t>* มีอะไรบ้างที่ผมยังไม่ได้ถามคุณ ?</a:t>
            </a:r>
          </a:p>
        </p:txBody>
      </p:sp>
    </p:spTree>
    <p:extLst>
      <p:ext uri="{BB962C8B-B14F-4D97-AF65-F5344CB8AC3E}">
        <p14:creationId xmlns:p14="http://schemas.microsoft.com/office/powerpoint/2010/main" val="297273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4613274" y="1445875"/>
            <a:ext cx="45672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latin typeface="Angsana New" pitchFamily="18" charset="-34"/>
              </a:rPr>
              <a:t>information  produced </a:t>
            </a:r>
            <a:r>
              <a:rPr lang="th-TH" sz="4800" b="1" dirty="0">
                <a:latin typeface="Angsana New" pitchFamily="18" charset="-34"/>
              </a:rPr>
              <a:t>?</a:t>
            </a:r>
            <a:endParaRPr lang="en-US" sz="4800" b="1" dirty="0">
              <a:latin typeface="Angsana New" pitchFamily="18" charset="-34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685800" y="518319"/>
            <a:ext cx="8153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>
                <a:latin typeface="Angsana New" pitchFamily="18" charset="-34"/>
              </a:rPr>
              <a:t>Asking</a:t>
            </a:r>
            <a:endParaRPr lang="en-US" b="1">
              <a:latin typeface="Angsana New" pitchFamily="18" charset="-34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4572000" y="2209800"/>
            <a:ext cx="426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latin typeface="Angsana New" pitchFamily="18" charset="-34"/>
              </a:rPr>
              <a:t>information  provide </a:t>
            </a:r>
            <a:r>
              <a:rPr lang="th-TH" sz="4800" b="1" dirty="0">
                <a:latin typeface="Angsana New" pitchFamily="18" charset="-34"/>
              </a:rPr>
              <a:t>?</a:t>
            </a:r>
            <a:endParaRPr lang="en-US" sz="4800" b="1" dirty="0">
              <a:latin typeface="Angsana New" pitchFamily="18" charset="-34"/>
            </a:endParaRP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4572000" y="2986088"/>
            <a:ext cx="449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latin typeface="Angsana New" pitchFamily="18" charset="-34"/>
              </a:rPr>
              <a:t>performance  required </a:t>
            </a:r>
            <a:r>
              <a:rPr lang="th-TH" sz="4800" b="1" dirty="0">
                <a:latin typeface="Angsana New" pitchFamily="18" charset="-34"/>
              </a:rPr>
              <a:t>?</a:t>
            </a:r>
            <a:endParaRPr lang="en-US" sz="4800" b="1" dirty="0">
              <a:latin typeface="Angsana New" pitchFamily="18" charset="-34"/>
            </a:endParaRP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4610100" y="3900488"/>
            <a:ext cx="44577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latin typeface="Angsana New" pitchFamily="18" charset="-34"/>
              </a:rPr>
              <a:t>interface  defined </a:t>
            </a:r>
            <a:r>
              <a:rPr lang="th-TH" sz="4800" b="1" dirty="0">
                <a:latin typeface="Angsana New" pitchFamily="18" charset="-34"/>
              </a:rPr>
              <a:t>?</a:t>
            </a:r>
            <a:endParaRPr lang="en-US" sz="4800" b="1" dirty="0">
              <a:latin typeface="Angsana New" pitchFamily="18" charset="-34"/>
            </a:endParaRP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4710112" y="4814888"/>
            <a:ext cx="38242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 err="1">
                <a:latin typeface="Angsana New" pitchFamily="18" charset="-34"/>
              </a:rPr>
              <a:t>constraints</a:t>
            </a:r>
            <a:r>
              <a:rPr lang="th-TH" sz="4800" b="1" dirty="0">
                <a:latin typeface="Angsana New" pitchFamily="18" charset="-34"/>
              </a:rPr>
              <a:t>  </a:t>
            </a:r>
            <a:r>
              <a:rPr lang="th-TH" sz="4800" b="1" dirty="0" err="1">
                <a:latin typeface="Angsana New" pitchFamily="18" charset="-34"/>
              </a:rPr>
              <a:t>apply</a:t>
            </a:r>
            <a:r>
              <a:rPr lang="th-TH" sz="4800" b="1" dirty="0">
                <a:latin typeface="Angsana New" pitchFamily="18" charset="-34"/>
              </a:rPr>
              <a:t> ?</a:t>
            </a:r>
            <a:endParaRPr lang="en-US" sz="4800" b="1" dirty="0">
              <a:latin typeface="Angsana New" pitchFamily="18" charset="-34"/>
            </a:endParaRPr>
          </a:p>
        </p:txBody>
      </p:sp>
      <p:sp>
        <p:nvSpPr>
          <p:cNvPr id="96268" name="AutoShape 12"/>
          <p:cNvSpPr>
            <a:spLocks noChangeArrowheads="1"/>
          </p:cNvSpPr>
          <p:nvPr/>
        </p:nvSpPr>
        <p:spPr bwMode="auto">
          <a:xfrm>
            <a:off x="304800" y="1828800"/>
            <a:ext cx="3505200" cy="2819400"/>
          </a:xfrm>
          <a:prstGeom prst="irregularSeal2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b="1"/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914400" y="2330450"/>
            <a:ext cx="2209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9600" b="1">
                <a:latin typeface="Angsana New" pitchFamily="18" charset="-34"/>
              </a:rPr>
              <a:t>What</a:t>
            </a:r>
            <a:endParaRPr lang="th-TH" b="1">
              <a:latin typeface="Angsana New" pitchFamily="18" charset="-34"/>
            </a:endParaRPr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>
            <a:off x="2743200" y="4038600"/>
            <a:ext cx="1866900" cy="118824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 b="1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>
            <a:off x="3435350" y="3908425"/>
            <a:ext cx="1136650" cy="4040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 b="1"/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>
            <a:off x="3352800" y="3429000"/>
            <a:ext cx="1219200" cy="2778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 b="1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 flipV="1">
            <a:off x="3581401" y="2805112"/>
            <a:ext cx="990600" cy="16668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 b="1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V="1">
            <a:off x="3343275" y="1988840"/>
            <a:ext cx="1228725" cy="56963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 b="1"/>
          </a:p>
        </p:txBody>
      </p:sp>
    </p:spTree>
    <p:extLst>
      <p:ext uri="{BB962C8B-B14F-4D97-AF65-F5344CB8AC3E}">
        <p14:creationId xmlns:p14="http://schemas.microsoft.com/office/powerpoint/2010/main" val="142609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755576" y="434181"/>
            <a:ext cx="8153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latin typeface="Angsana New" pitchFamily="18" charset="-34"/>
              </a:rPr>
              <a:t>Asking</a:t>
            </a:r>
            <a:endParaRPr lang="en-US" b="1" dirty="0">
              <a:latin typeface="Angsana New" pitchFamily="18" charset="-34"/>
            </a:endParaRP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5562600" y="2270125"/>
            <a:ext cx="2667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5000">
                <a:latin typeface="Angsana New" pitchFamily="18" charset="-34"/>
              </a:rPr>
              <a:t>How</a:t>
            </a:r>
          </a:p>
        </p:txBody>
      </p: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1054100" y="2346325"/>
            <a:ext cx="29083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15000" dirty="0" err="1">
                <a:latin typeface="Angsana New" pitchFamily="18" charset="-34"/>
              </a:rPr>
              <a:t>What</a:t>
            </a:r>
            <a:endParaRPr lang="th-TH" sz="15000" dirty="0">
              <a:latin typeface="Angsana New" pitchFamily="18" charset="-34"/>
            </a:endParaRPr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5988050" y="1355725"/>
            <a:ext cx="17081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0" dirty="0">
                <a:solidFill>
                  <a:srgbClr val="FF0000"/>
                </a:solidFill>
                <a:latin typeface="CordiaUPC" pitchFamily="34" charset="-34"/>
              </a:rPr>
              <a:t>X</a:t>
            </a:r>
            <a:endParaRPr lang="th-TH" sz="15000" dirty="0">
              <a:solidFill>
                <a:srgbClr val="FF00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00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676400" y="2971800"/>
            <a:ext cx="60309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</a:t>
            </a:r>
            <a:endParaRPr lang="en-US" sz="4800">
              <a:latin typeface="Angsana New" pitchFamily="18" charset="-34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755576" y="548481"/>
            <a:ext cx="8153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latin typeface="Angsana New" pitchFamily="18" charset="-34"/>
              </a:rPr>
              <a:t>Interview</a:t>
            </a:r>
            <a:endParaRPr lang="en-US">
              <a:latin typeface="Angsana New" pitchFamily="18" charset="-34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914507" y="1500318"/>
            <a:ext cx="8001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latin typeface="Angsana New" pitchFamily="18" charset="-34"/>
              </a:rPr>
              <a:t> 1. </a:t>
            </a:r>
            <a:r>
              <a:rPr lang="th-TH" sz="4400" dirty="0">
                <a:latin typeface="Angsana New" pitchFamily="18" charset="-34"/>
              </a:rPr>
              <a:t>กำหนดบุคคลที่จะไป</a:t>
            </a:r>
            <a:r>
              <a:rPr lang="th-TH" sz="4400" dirty="0" smtClean="0">
                <a:latin typeface="Angsana New" pitchFamily="18" charset="-34"/>
              </a:rPr>
              <a:t>สัมภาษณ์</a:t>
            </a:r>
            <a:r>
              <a:rPr lang="en-US" sz="4400" dirty="0" smtClean="0">
                <a:latin typeface="Angsana New" pitchFamily="18" charset="-34"/>
              </a:rPr>
              <a:t>                (</a:t>
            </a:r>
            <a:r>
              <a:rPr lang="en-US" sz="4400" dirty="0" err="1">
                <a:latin typeface="Angsana New" pitchFamily="18" charset="-34"/>
              </a:rPr>
              <a:t>Detemine</a:t>
            </a:r>
            <a:r>
              <a:rPr lang="en-US" sz="4400" dirty="0">
                <a:latin typeface="Angsana New" pitchFamily="18" charset="-34"/>
              </a:rPr>
              <a:t> who to Interview)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687513" y="2362200"/>
            <a:ext cx="60309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932316" y="3186113"/>
            <a:ext cx="79766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dirty="0">
                <a:latin typeface="Angsana New" pitchFamily="18" charset="-34"/>
              </a:rPr>
              <a:t> * หาได้จากโครงสร้างขององค์กร </a:t>
            </a:r>
            <a:r>
              <a:rPr lang="th-TH" sz="4000" dirty="0" smtClean="0">
                <a:latin typeface="Angsana New" pitchFamily="18" charset="-34"/>
              </a:rPr>
              <a:t>(</a:t>
            </a:r>
            <a:r>
              <a:rPr lang="en-US" sz="4000" dirty="0">
                <a:latin typeface="Angsana New" pitchFamily="18" charset="-34"/>
              </a:rPr>
              <a:t>Organization Chart)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043608" y="4149080"/>
            <a:ext cx="74168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Angsana New" pitchFamily="18" charset="-34"/>
              </a:rPr>
              <a:t> * </a:t>
            </a:r>
            <a:r>
              <a:rPr lang="en-US" sz="4000" dirty="0" err="1">
                <a:latin typeface="Angsana New" pitchFamily="18" charset="-34"/>
              </a:rPr>
              <a:t>ควรเป็น</a:t>
            </a:r>
            <a:r>
              <a:rPr lang="en-US" sz="4000" dirty="0">
                <a:latin typeface="Angsana New" pitchFamily="18" charset="-34"/>
              </a:rPr>
              <a:t> Informal Organization Chart</a:t>
            </a:r>
          </a:p>
        </p:txBody>
      </p:sp>
    </p:spTree>
    <p:extLst>
      <p:ext uri="{BB962C8B-B14F-4D97-AF65-F5344CB8AC3E}">
        <p14:creationId xmlns:p14="http://schemas.microsoft.com/office/powerpoint/2010/main" val="287598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043608" y="2564904"/>
            <a:ext cx="60309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</a:t>
            </a:r>
            <a:endParaRPr lang="en-US" sz="4800">
              <a:latin typeface="Angsana New" pitchFamily="18" charset="-34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674166" y="497953"/>
            <a:ext cx="8153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>
                <a:latin typeface="Angsana New" pitchFamily="18" charset="-34"/>
              </a:rPr>
              <a:t>Interview</a:t>
            </a:r>
            <a:endParaRPr lang="en-US" dirty="0">
              <a:latin typeface="Angsana New" pitchFamily="18" charset="-34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702468" y="1490663"/>
            <a:ext cx="826201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latin typeface="Angsana New" pitchFamily="18" charset="-34"/>
              </a:rPr>
              <a:t> 2. </a:t>
            </a:r>
            <a:r>
              <a:rPr lang="th-TH" sz="4800" dirty="0">
                <a:latin typeface="Angsana New" pitchFamily="18" charset="-34"/>
              </a:rPr>
              <a:t>กำหนดวัตถุประสงค์ </a:t>
            </a:r>
            <a:r>
              <a:rPr lang="en-US" sz="4800" dirty="0">
                <a:latin typeface="Angsana New" pitchFamily="18" charset="-34"/>
              </a:rPr>
              <a:t> </a:t>
            </a:r>
            <a:r>
              <a:rPr lang="en-US" sz="4800" dirty="0" smtClean="0">
                <a:latin typeface="Angsana New" pitchFamily="18" charset="-34"/>
              </a:rPr>
              <a:t>                           </a:t>
            </a:r>
            <a:r>
              <a:rPr lang="en-US" sz="4800" dirty="0" smtClean="0">
                <a:latin typeface="Angsana New" pitchFamily="18" charset="-34"/>
              </a:rPr>
              <a:t>(</a:t>
            </a:r>
            <a:r>
              <a:rPr lang="en-US" sz="4800" dirty="0">
                <a:latin typeface="Angsana New" pitchFamily="18" charset="-34"/>
              </a:rPr>
              <a:t>Establish Objective for the Interview)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687513" y="2362200"/>
            <a:ext cx="60309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1054721" y="3188792"/>
            <a:ext cx="60309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dirty="0">
                <a:latin typeface="Angsana New" pitchFamily="18" charset="-34"/>
              </a:rPr>
              <a:t> * มีหน้าที่อะไรบ้าง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1043608" y="4012704"/>
            <a:ext cx="678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* หน่วยงานนี้มีความต้องการอะไรบ้าง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1043608" y="4774704"/>
            <a:ext cx="678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* อยากให้ช่วยเหลือหรือปรับปรุงอะไร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1043608" y="5627192"/>
            <a:ext cx="6781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* มีขั้นตอนการทำงานอะไรบ้าง</a:t>
            </a:r>
          </a:p>
        </p:txBody>
      </p:sp>
    </p:spTree>
    <p:extLst>
      <p:ext uri="{BB962C8B-B14F-4D97-AF65-F5344CB8AC3E}">
        <p14:creationId xmlns:p14="http://schemas.microsoft.com/office/powerpoint/2010/main" val="59359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1259632" y="2492896"/>
            <a:ext cx="60309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</a:t>
            </a:r>
            <a:endParaRPr lang="en-US" sz="4800">
              <a:latin typeface="Angsana New" pitchFamily="18" charset="-34"/>
            </a:endParaRP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755576" y="461872"/>
            <a:ext cx="8153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latin typeface="Angsana New" pitchFamily="18" charset="-34"/>
              </a:rPr>
              <a:t>Interview</a:t>
            </a:r>
            <a:endParaRPr lang="en-US">
              <a:latin typeface="Angsana New" pitchFamily="18" charset="-34"/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755576" y="1583531"/>
            <a:ext cx="8153400" cy="77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latin typeface="Angsana New" pitchFamily="18" charset="-34"/>
              </a:rPr>
              <a:t> 3.เตรียมการ</a:t>
            </a:r>
            <a:r>
              <a:rPr lang="en-US" sz="4400" dirty="0" smtClean="0">
                <a:latin typeface="Angsana New" pitchFamily="18" charset="-34"/>
              </a:rPr>
              <a:t>สัมภาษณ์</a:t>
            </a:r>
            <a:r>
              <a:rPr lang="th-TH" sz="4400" dirty="0" smtClean="0">
                <a:latin typeface="Angsana New" pitchFamily="18" charset="-34"/>
              </a:rPr>
              <a:t> </a:t>
            </a:r>
            <a:r>
              <a:rPr lang="en-US" sz="4400" dirty="0">
                <a:latin typeface="Angsana New" pitchFamily="18" charset="-34"/>
              </a:rPr>
              <a:t>(Prepare for the Interview)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687513" y="2362200"/>
            <a:ext cx="60309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1412032" y="3483496"/>
            <a:ext cx="20462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* คำถาม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4002832" y="4169296"/>
            <a:ext cx="2362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ปลายปิด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926632" y="2797696"/>
            <a:ext cx="2286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ปลายเปิด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1259632" y="5555184"/>
            <a:ext cx="6781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 flipV="1">
            <a:off x="3088432" y="3331096"/>
            <a:ext cx="914400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>
            <a:off x="3088432" y="4169296"/>
            <a:ext cx="9906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433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วิศวกรรมความต้องการ</a:t>
            </a:r>
          </a:p>
        </p:txBody>
      </p:sp>
      <p:sp>
        <p:nvSpPr>
          <p:cNvPr id="262147" name="Rectangle 3"/>
          <p:cNvSpPr>
            <a:spLocks noGrp="1"/>
          </p:cNvSpPr>
          <p:nvPr>
            <p:ph type="body" idx="1"/>
          </p:nvPr>
        </p:nvSpPr>
        <p:spPr>
          <a:xfrm>
            <a:off x="304800" y="1803400"/>
            <a:ext cx="8686800" cy="4876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ข้อมูลความต้องการ เป็นวัตถุดิบสำคัญในการออกแบบ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หากสิ่งที่นำมาใช้ในการออกแบบเป็นสิ่งที่ผิดพลาด ย่อมส่งผลให้การออกแบบผิดพลาดไปด้วย       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ปัญหาที่เกิดขึ้นกับซอฟต์แวร์ส่วนใหญ่</a:t>
            </a:r>
          </a:p>
          <a:p>
            <a:pPr lvl="1">
              <a:lnSpc>
                <a:spcPct val="80000"/>
              </a:lnSpc>
              <a:spcBef>
                <a:spcPts val="1800"/>
              </a:spcBef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มีผลมาจากการออกแบบที่ด้อยคุณภาพ</a:t>
            </a:r>
          </a:p>
          <a:p>
            <a:pPr lvl="1">
              <a:lnSpc>
                <a:spcPct val="80000"/>
              </a:lnSpc>
              <a:spcBef>
                <a:spcPts val="1800"/>
              </a:spcBef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การกำหนดความต้องการไม่ถูกต้อง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ในอุตสาหกรรมการผลิตซอฟต์แวร์ นำหลักวิชาวิศวกรรมมาใช้ในการวิเคราะห์ความต้องการ เรียกว่า “วิศวกรรมความต้องการ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Requirement Engineering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1">
              <a:lnSpc>
                <a:spcPct val="80000"/>
              </a:lnSpc>
              <a:spcBef>
                <a:spcPts val="1800"/>
              </a:spcBef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มีวัตถุประสงค์เพื่อให้วิศวกรซอฟต์แวร์มีความเข้าใจและเข้าถึงความต้องการ                  ของผู้ใช้ได้อย่างแท้จริง</a:t>
            </a:r>
          </a:p>
        </p:txBody>
      </p:sp>
    </p:spTree>
    <p:extLst>
      <p:ext uri="{BB962C8B-B14F-4D97-AF65-F5344CB8AC3E}">
        <p14:creationId xmlns:p14="http://schemas.microsoft.com/office/powerpoint/2010/main" val="6073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1676400" y="2276872"/>
            <a:ext cx="60309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</a:t>
            </a:r>
            <a:endParaRPr lang="en-US" sz="4800">
              <a:latin typeface="Angsana New" pitchFamily="18" charset="-34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702469" y="518319"/>
            <a:ext cx="8153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>
                <a:latin typeface="Angsana New" pitchFamily="18" charset="-34"/>
              </a:rPr>
              <a:t>Interview</a:t>
            </a:r>
            <a:endParaRPr lang="en-US" dirty="0">
              <a:latin typeface="Angsana New" pitchFamily="18" charset="-34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702469" y="1542149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latin typeface="Angsana New" pitchFamily="18" charset="-34"/>
              </a:rPr>
              <a:t> 4. </a:t>
            </a:r>
            <a:r>
              <a:rPr lang="th-TH" sz="4800" dirty="0">
                <a:latin typeface="Angsana New" pitchFamily="18" charset="-34"/>
              </a:rPr>
              <a:t>ทำการสัมภาษณ์ </a:t>
            </a:r>
            <a:r>
              <a:rPr lang="en-US" sz="4800" dirty="0">
                <a:latin typeface="Angsana New" pitchFamily="18" charset="-34"/>
              </a:rPr>
              <a:t>(Conduct the Interview)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1687513" y="2362200"/>
            <a:ext cx="60309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3962400" y="2962672"/>
            <a:ext cx="26558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* กล้องวิดีโอ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4038600" y="3877072"/>
            <a:ext cx="1905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* เทป</a:t>
            </a:r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1676400" y="5181600"/>
            <a:ext cx="678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1676400" y="6034088"/>
            <a:ext cx="6781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1447800" y="2886472"/>
            <a:ext cx="2590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</a:t>
            </a:r>
            <a:r>
              <a:rPr lang="th-TH" sz="9600">
                <a:latin typeface="Angsana New" pitchFamily="18" charset="-34"/>
              </a:rPr>
              <a:t>ห้าม !</a:t>
            </a:r>
            <a:endParaRPr lang="th-TH" sz="48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055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676400" y="2971800"/>
            <a:ext cx="60309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</a:t>
            </a:r>
            <a:endParaRPr lang="en-US" sz="4800">
              <a:latin typeface="Angsana New" pitchFamily="18" charset="-34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702469" y="524404"/>
            <a:ext cx="8126526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>
                <a:latin typeface="Angsana New" pitchFamily="18" charset="-34"/>
              </a:rPr>
              <a:t>Interview</a:t>
            </a:r>
            <a:endParaRPr lang="en-US" dirty="0">
              <a:latin typeface="Angsana New" pitchFamily="18" charset="-34"/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702469" y="1500642"/>
            <a:ext cx="8001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latin typeface="Angsana New" pitchFamily="18" charset="-34"/>
              </a:rPr>
              <a:t> 5. </a:t>
            </a:r>
            <a:r>
              <a:rPr lang="th-TH" sz="4400" dirty="0">
                <a:latin typeface="Angsana New" pitchFamily="18" charset="-34"/>
              </a:rPr>
              <a:t>ทำเอกสารหลังการสัมภาษณ์ </a:t>
            </a:r>
            <a:r>
              <a:rPr lang="en-US" sz="4400" dirty="0" smtClean="0">
                <a:latin typeface="Angsana New" pitchFamily="18" charset="-34"/>
              </a:rPr>
              <a:t>	          (</a:t>
            </a:r>
            <a:r>
              <a:rPr lang="en-US" sz="4400" dirty="0">
                <a:latin typeface="Angsana New" pitchFamily="18" charset="-34"/>
              </a:rPr>
              <a:t>Document the Interview)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1687513" y="2362200"/>
            <a:ext cx="60309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475656" y="3183732"/>
            <a:ext cx="60309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dirty="0">
                <a:latin typeface="Angsana New" pitchFamily="18" charset="-34"/>
              </a:rPr>
              <a:t> * สรุปผลการสัมภาษณ์</a:t>
            </a: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676400" y="4419600"/>
            <a:ext cx="678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676400" y="5181600"/>
            <a:ext cx="678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676400" y="6034088"/>
            <a:ext cx="6781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ngsana New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383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762000" y="62068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>
                <a:latin typeface="Angsana New" pitchFamily="18" charset="-34"/>
              </a:rPr>
              <a:t>User  Requirements</a:t>
            </a:r>
            <a:endParaRPr lang="en-US" dirty="0">
              <a:latin typeface="Angsana New" pitchFamily="18" charset="-34"/>
            </a:endParaRP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963488" y="1826096"/>
            <a:ext cx="3276600" cy="1828800"/>
          </a:xfrm>
          <a:prstGeom prst="rightArrowCallout">
            <a:avLst>
              <a:gd name="adj1" fmla="val 25000"/>
              <a:gd name="adj2" fmla="val 25000"/>
              <a:gd name="adj3" fmla="val 29861"/>
              <a:gd name="adj4" fmla="val 6666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963488" y="4264496"/>
            <a:ext cx="3276600" cy="1828800"/>
          </a:xfrm>
          <a:prstGeom prst="rightArrowCallout">
            <a:avLst>
              <a:gd name="adj1" fmla="val 25000"/>
              <a:gd name="adj2" fmla="val 25000"/>
              <a:gd name="adj3" fmla="val 29861"/>
              <a:gd name="adj4" fmla="val 6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1115888" y="1794346"/>
            <a:ext cx="2133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9600" b="1">
                <a:latin typeface="Angsana New" pitchFamily="18" charset="-34"/>
              </a:rPr>
              <a:t>need</a:t>
            </a:r>
            <a:endParaRPr lang="th-TH">
              <a:latin typeface="Angsana New" pitchFamily="18" charset="-34"/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115888" y="4188296"/>
            <a:ext cx="2133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9600" b="1">
                <a:latin typeface="Angsana New" pitchFamily="18" charset="-34"/>
              </a:rPr>
              <a:t>want</a:t>
            </a:r>
            <a:endParaRPr lang="th-TH">
              <a:latin typeface="Angsana New" pitchFamily="18" charset="-34"/>
            </a:endParaRP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4163888" y="4188296"/>
            <a:ext cx="480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9600">
                <a:latin typeface="Angsana New" pitchFamily="18" charset="-34"/>
              </a:rPr>
              <a:t>nice  to  have</a:t>
            </a:r>
            <a:endParaRPr lang="th-TH">
              <a:latin typeface="Angsana New" pitchFamily="18" charset="-34"/>
            </a:endParaRP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4157538" y="1749896"/>
            <a:ext cx="480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9600">
                <a:latin typeface="Angsana New" pitchFamily="18" charset="-34"/>
              </a:rPr>
              <a:t>need  to  have</a:t>
            </a:r>
            <a:endParaRPr lang="th-TH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813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55576" y="1700808"/>
            <a:ext cx="838842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 dirty="0">
                <a:latin typeface="Angsana New" pitchFamily="18" charset="-34"/>
              </a:rPr>
              <a:t>“ </a:t>
            </a:r>
            <a:r>
              <a:rPr lang="en-US" sz="4400" b="1" dirty="0">
                <a:latin typeface="Angsana New" pitchFamily="18" charset="-34"/>
              </a:rPr>
              <a:t>I  know  </a:t>
            </a:r>
            <a:r>
              <a:rPr lang="en-US" sz="4400" b="1" dirty="0">
                <a:solidFill>
                  <a:srgbClr val="FF0000"/>
                </a:solidFill>
                <a:latin typeface="Angsana New" pitchFamily="18" charset="-34"/>
              </a:rPr>
              <a:t>you  believe  you  understand  </a:t>
            </a:r>
            <a:r>
              <a:rPr lang="en-US" sz="4400" b="1" dirty="0">
                <a:latin typeface="Angsana New" pitchFamily="18" charset="-34"/>
              </a:rPr>
              <a:t>what  you  think  </a:t>
            </a:r>
            <a:r>
              <a:rPr lang="en-US" sz="4400" b="1" dirty="0" smtClean="0">
                <a:latin typeface="Angsana New" pitchFamily="18" charset="-34"/>
              </a:rPr>
              <a:t>I  </a:t>
            </a:r>
            <a:r>
              <a:rPr lang="en-US" sz="4400" b="1" dirty="0">
                <a:latin typeface="Angsana New" pitchFamily="18" charset="-34"/>
              </a:rPr>
              <a:t>said ,  but  I  am  not  sure  </a:t>
            </a:r>
            <a:r>
              <a:rPr lang="en-US" sz="4400" b="1" dirty="0" smtClean="0">
                <a:latin typeface="Angsana New" pitchFamily="18" charset="-34"/>
              </a:rPr>
              <a:t> </a:t>
            </a:r>
            <a:r>
              <a:rPr lang="en-US" sz="4400" b="1" dirty="0">
                <a:latin typeface="Angsana New" pitchFamily="18" charset="-34"/>
              </a:rPr>
              <a:t>you  realize  that  what  you  heard  is  not  what  I  meant..</a:t>
            </a:r>
            <a:r>
              <a:rPr lang="th-TH" sz="4400" b="1" dirty="0">
                <a:latin typeface="Angsana New" pitchFamily="18" charset="-34"/>
              </a:rPr>
              <a:t>”</a:t>
            </a:r>
            <a:r>
              <a:rPr lang="en-US" sz="600" b="1" dirty="0">
                <a:latin typeface="Angsana New" pitchFamily="18" charset="-34"/>
              </a:rPr>
              <a:t>      </a:t>
            </a:r>
            <a:endParaRPr lang="th-TH" sz="600" b="1" dirty="0">
              <a:latin typeface="Angsana New" pitchFamily="18" charset="-34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62068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>
                <a:latin typeface="Angsana New" pitchFamily="18" charset="-34"/>
              </a:rPr>
              <a:t>User  Requirements</a:t>
            </a:r>
            <a:endParaRPr lang="en-US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185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การวิเคราะห์ความต้องการ</a:t>
            </a:r>
            <a:endParaRPr lang="th-TH" sz="5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289230" cy="44832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การวิเคราะห์ความต้องการ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Requirement Analysis)</a:t>
            </a:r>
          </a:p>
          <a:p>
            <a:pPr marL="857250" lvl="1" indent="-457200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การนำข้อมูลความต้องการที่รวบรวมได้มาวิเคราะห์หรือประเมิน                  เพื่อจำแนกกลุ่มของความต้องการ</a:t>
            </a:r>
          </a:p>
          <a:p>
            <a:pPr marL="857250" lvl="1" indent="-457200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จัดลำดับความสำคัญ ดูความสอดคล้อง ขจัดความขัดแย้ง</a:t>
            </a:r>
          </a:p>
          <a:p>
            <a:pPr marL="857250" lvl="1" indent="-457200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สร้างแบบจำลอง ออกแบบสถาปัตยกรรมของซอฟต์แวร์</a:t>
            </a:r>
          </a:p>
          <a:p>
            <a:pPr marL="857250" lvl="1" indent="-457200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นำไปทดสอบการยอมรับจากลูกค้า</a:t>
            </a:r>
          </a:p>
          <a:p>
            <a:pPr marL="857250" lvl="1" indent="-457200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เมื่อลูกค้ายอมรับในข้อกำหนดความต้องการ คือ เอกสารความต้องการทั้งหมด (ฉบับร่าง) </a:t>
            </a:r>
          </a:p>
        </p:txBody>
      </p:sp>
    </p:spTree>
    <p:extLst>
      <p:ext uri="{BB962C8B-B14F-4D97-AF65-F5344CB8AC3E}">
        <p14:creationId xmlns:p14="http://schemas.microsoft.com/office/powerpoint/2010/main" val="398646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การวิเคราะห์ความต้องการ</a:t>
            </a:r>
            <a:endParaRPr lang="th-TH" sz="5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8289230" cy="441121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การวิเคราะห์ความต้องการ มีวัตถุประสงค์ ดังนี้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เพื่อตรวจหาและแก้ไขความขัดแย้งระหว่างความต้องการในแต่ละรายการ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เพื่อค้นหาขอบเขตของซอฟต์แวร์และการทำงานกับสภาพแวดล้อมนอกระบบ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เพื่อศึกษาความต้องการด้านระบบอย่างละเอียด เพื่อใช้ในการกำหนดความต้องการด้านซอฟต์แวร์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159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การวิเคราะห์ความต้องการ</a:t>
            </a:r>
            <a:endParaRPr lang="th-TH" sz="5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8289230" cy="441121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การวิเคราะห์ความต้องการ มีกิจกรรมย่อย ดังรูป</a:t>
            </a:r>
          </a:p>
          <a:p>
            <a:pPr marL="0" indent="0" eaLnBrk="1" hangingPunct="1">
              <a:buNone/>
            </a:pP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899592" y="2708920"/>
            <a:ext cx="3384376" cy="16561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แบ่งกลุ่มความต้องการ</a:t>
            </a:r>
          </a:p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Requirement Classification</a:t>
            </a:r>
            <a: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220072" y="2708920"/>
            <a:ext cx="3384376" cy="16561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สร้างแบบจำลอง</a:t>
            </a:r>
          </a:p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ความต้องการ</a:t>
            </a:r>
          </a:p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Conceptual Modeling</a:t>
            </a:r>
            <a: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240707" y="4797152"/>
            <a:ext cx="3384376" cy="16561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ออกแบบสถาปัตยกรรมและจัดสรรความต้องการ</a:t>
            </a: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Architectural Design and Requirement Allocation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2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899592" y="4797152"/>
            <a:ext cx="3384376" cy="16561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เจรจาต่อรองความต้องการ</a:t>
            </a:r>
          </a:p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Requirement Negotiation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ลูกศรขวา 2"/>
          <p:cNvSpPr/>
          <p:nvPr/>
        </p:nvSpPr>
        <p:spPr>
          <a:xfrm>
            <a:off x="4283968" y="3356992"/>
            <a:ext cx="956739" cy="43204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 rot="5400000">
            <a:off x="6673076" y="4388266"/>
            <a:ext cx="478368" cy="43204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 rot="10800000">
            <a:off x="4283967" y="5409220"/>
            <a:ext cx="956739" cy="43204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9258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8208912" cy="563563"/>
          </a:xfrm>
        </p:spPr>
        <p:txBody>
          <a:bodyPr/>
          <a:lstStyle/>
          <a:p>
            <a:pPr marL="0" indent="0" eaLnBrk="1" hangingPunct="1"/>
            <a:r>
              <a:rPr lang="th-TH" sz="4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การแบ่งกลุ่มความ</a:t>
            </a:r>
            <a:r>
              <a:rPr lang="th-TH" sz="4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ต้องการ </a:t>
            </a:r>
            <a:r>
              <a:rPr lang="th-TH" sz="4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4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Requirement Classification</a:t>
            </a:r>
            <a:r>
              <a:rPr lang="th-TH" sz="4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8386580" cy="475252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แบ่งเป็นความต้องการที่เป็นหน้าที่หลัก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Functional Requirement)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และไม่ใช่หน้าที่หลัก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Non-Functional Requirement)</a:t>
            </a:r>
          </a:p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แบ่งความต้องการที่เกี่ยวกับผลิตภัณฑ์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Product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และกระบวนการ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Process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แบ่งกลุ่มตามขอบเขตของความต้องการ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จำเป็น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Mandatory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ปรารถนาสูง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Highly Desirable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ปานกลาง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Desirable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ละเว้นได้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Optional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44050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8386580" cy="41951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แบ่งกลุ่มตามขอบเขตของความต้องการ โดยต้องให้ความสำคัญต่อความต้องการที่มีขอบเขตกว้าง </a:t>
            </a:r>
          </a:p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แบ่งกลุ่มตามการเปลี่ยนแปลงของความต้องการ </a:t>
            </a:r>
          </a:p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ความต้องการที่เปลี่ยนแปลงได้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Volatility)</a:t>
            </a:r>
          </a:p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ความต้องการที่ไม่สามารถเปลี่ยนแปลงได้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Stability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8208912" cy="563563"/>
          </a:xfrm>
        </p:spPr>
        <p:txBody>
          <a:bodyPr/>
          <a:lstStyle/>
          <a:p>
            <a:pPr marL="0" indent="0" eaLnBrk="1" hangingPunct="1"/>
            <a:r>
              <a:rPr lang="th-TH" sz="4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การแบ่งกลุ่มความ</a:t>
            </a:r>
            <a:r>
              <a:rPr lang="th-TH" sz="4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ต้องการ </a:t>
            </a:r>
            <a:r>
              <a:rPr lang="th-TH" sz="4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4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Requirement Classification</a:t>
            </a:r>
            <a:r>
              <a:rPr lang="th-TH" sz="4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04634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73206" cy="4968552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แบบจำลองความต้องการ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Requirement Model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หรือแบบจำลองแนวคิด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Conceptual Model)</a:t>
            </a:r>
          </a:p>
          <a:p>
            <a:pPr eaLnBrk="1" hangingPunct="1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เพื่อจำลองความต้องการที่รวบรวมมา ทำให้ผู้ที่เกี่ยวข้องเห็นภาพของความต้องการ</a:t>
            </a:r>
          </a:p>
          <a:p>
            <a:pPr eaLnBrk="1" hangingPunct="1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เข้าใจความต้องการได้ตรงกัน</a:t>
            </a:r>
          </a:p>
          <a:p>
            <a:pPr eaLnBrk="1" hangingPunct="1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ชี้ถึงจุดผิดพลาดของความต้องการได้ง่าย</a:t>
            </a:r>
          </a:p>
          <a:p>
            <a:pPr eaLnBrk="1" hangingPunct="1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แก้ไขได้ทันทีก่อนนำไปออกแบบจำลองความต้องการ</a:t>
            </a:r>
          </a:p>
          <a:p>
            <a:pPr eaLnBrk="1" hangingPunct="1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ถือเป็นกุญแจสำคัญสำหรับการวิเคราะห์ความต้องการและออกแบบระบบ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8280920" cy="720080"/>
          </a:xfrm>
        </p:spPr>
        <p:txBody>
          <a:bodyPr/>
          <a:lstStyle/>
          <a:p>
            <a:pPr marL="0" indent="0" eaLnBrk="1" hangingPunct="1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การสร้างแบบจำลองความ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ต้องการ 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Requirement </a:t>
            </a:r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Modeling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3047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วิศวกรรมความต้องการ</a:t>
            </a:r>
          </a:p>
        </p:txBody>
      </p:sp>
      <p:sp>
        <p:nvSpPr>
          <p:cNvPr id="262147" name="Rectangle 3"/>
          <p:cNvSpPr>
            <a:spLocks noGrp="1"/>
          </p:cNvSpPr>
          <p:nvPr>
            <p:ph type="body" idx="1"/>
          </p:nvPr>
        </p:nvSpPr>
        <p:spPr>
          <a:xfrm>
            <a:off x="304800" y="1803400"/>
            <a:ext cx="8686800" cy="4876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การจัดทำข้อกำหนดความต้องการ ต้องมีคุณสมบัติสำคัญ คือ ความสามารถตรวจสอบ พิสูจน์ และวิเคราะห์คุณภาพได้  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การจัดทำข้อกำหนดความต้องการเป็นเครื่องบ่งชี้ว่าความต้องการที่กำหนดขึ้นจะต้องชัดเจน ไม่คลุมเครือ 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ต้องมีกระบวนการบางอย่าง เพื่อทำให้วิศวกรซอฟต์แวร์สามารถกำหนดความต้องการได้อย่างถูกต้องและตรงกับความต้องการที่แท้จริง 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กระบวนการดังกล่าว คือ วิศวกรรมความต้องการ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23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8208912" cy="4483224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ชนิดและวิธีการสร้างแบบจำลองจะแตกต่างกัน ตามแนวทางของการวิเคราะห์ระบบ</a:t>
            </a:r>
          </a:p>
          <a:p>
            <a:pPr lvl="1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เชิงโครงสร้าง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SSAD)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จะใช้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DFD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ERD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เป็นแบบจำลองกระบวนการ การไหลของข้อมูลและโครงสร้างข้อมูล</a:t>
            </a:r>
          </a:p>
          <a:p>
            <a:pPr lvl="1">
              <a:buFontTx/>
              <a:buChar char="-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เชิงวัตถุ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OOSAD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FontTx/>
              <a:buChar char="-"/>
            </a:pP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Use case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เพื่อให้เห็นหน้าที่การทำงานของซอฟต์แวร์</a:t>
            </a:r>
          </a:p>
          <a:p>
            <a:pPr lvl="2">
              <a:buFontTx/>
              <a:buChar char="-"/>
            </a:pP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Class/Object Diagram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แสดงให้เห็นข้อมูลและพฤติกรรมของระบบ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8280920" cy="720080"/>
          </a:xfrm>
        </p:spPr>
        <p:txBody>
          <a:bodyPr/>
          <a:lstStyle/>
          <a:p>
            <a:pPr marL="0" indent="0" eaLnBrk="1" hangingPunct="1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การสร้างแบบจำลองความ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ต้องการ 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Requirement </a:t>
            </a:r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Modeling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90714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460432" cy="441121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ปัจจัยที่ส่งผลกระทบต่อการเลือกใช้แบบจำลอง ดังนี้</a:t>
            </a:r>
          </a:p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ธรรมชาติของปัญหา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เช่น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ความต้องการการทำงานแบบเวลาจริง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Real-time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จะต้องใช้แบบจำลองในลักษณะ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Control Flow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State Model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ความชำนาญของวิศวกรซอฟต์แวร์</a:t>
            </a:r>
          </a:p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ความต้องการด้านกระบวนของลูกค้า</a:t>
            </a:r>
          </a:p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ระเบียบวิธีปฏิบัติและเครื่องมือที่เลือกใช้ อาจไม่ได้การยอมรับจากลูกค้า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8280920" cy="720080"/>
          </a:xfrm>
        </p:spPr>
        <p:txBody>
          <a:bodyPr/>
          <a:lstStyle/>
          <a:p>
            <a:pPr marL="0" indent="0" eaLnBrk="1" hangingPunct="1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การสร้างแบบจำลองความ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ต้องการ 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Requirement </a:t>
            </a:r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Modeling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66313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352928" cy="46085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ข้อดีของการสร้างแบบจำลองของระบบ</a:t>
            </a:r>
          </a:p>
          <a:p>
            <a:pPr marL="0" indent="0"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-  ทีมงานทราบถึงภาพรวมของระบบ</a:t>
            </a:r>
          </a:p>
          <a:p>
            <a:pPr marL="0" indent="0"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ทราบถึงการโต้ตอบกับสภาพแวดล้อมอื่นนอกระบบ</a:t>
            </a:r>
          </a:p>
          <a:p>
            <a:pPr marL="0" indent="0"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ประโยชน์ในการออกแบบการทำงานของซอฟต์แวร์</a:t>
            </a:r>
          </a:p>
          <a:p>
            <a:pPr marL="0" indent="0"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สิ่งสำคัญในการสร้างแบบจำลอง คือ</a:t>
            </a:r>
          </a:p>
          <a:p>
            <a:pPr marL="0" indent="0"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ระเบียบวิธีปฏิบัติที่ใช้สร้างแบบจำลอง</a:t>
            </a:r>
          </a:p>
          <a:p>
            <a:pPr marL="0" indent="0"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  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UML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Unified Modeling Language) </a:t>
            </a:r>
          </a:p>
          <a:p>
            <a:pPr marL="0" indent="0" eaLnBrk="1" hangingPunct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       - Formal Modeling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8280920" cy="720080"/>
          </a:xfrm>
        </p:spPr>
        <p:txBody>
          <a:bodyPr/>
          <a:lstStyle/>
          <a:p>
            <a:pPr marL="0" indent="0" eaLnBrk="1" hangingPunct="1"/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การสร้างแบบจำลองความ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ต้องการ 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Requirement </a:t>
            </a:r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Modeling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00452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8577262" cy="4320480"/>
          </a:xfrm>
        </p:spPr>
        <p:txBody>
          <a:bodyPr/>
          <a:lstStyle/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ความซับซ้อนของกระบวนการวิศวกรรมซอฟต์แวร์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ทำ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ให้ต้องมีการออกแบบสถาปัตยกรรมของซอฟต์แวร์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เพื่อแสดงคอมโพ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หรือส่วนประกอบของซอฟต์แวร์ ที่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เข้ามา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สนับสนุนและรองรับความต้องการส่วนใดของผู้ใช้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การจัดสรรความต้องการ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Requirement Allocation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เข้า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กับองค์ประกอบ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แต่ละส่วนของซอฟต์แวร์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8064896" cy="779587"/>
          </a:xfrm>
        </p:spPr>
        <p:txBody>
          <a:bodyPr/>
          <a:lstStyle/>
          <a:p>
            <a:pPr marL="0" indent="0" eaLnBrk="1" hangingPunct="1"/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การออกแบบสถาปัตยกรรมและการจัดสรรความต้องการ</a:t>
            </a:r>
            <a:b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Architectural 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Design</a:t>
            </a:r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and Requirement Allocation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13686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460432" cy="4483224"/>
          </a:xfrm>
        </p:spPr>
        <p:txBody>
          <a:bodyPr/>
          <a:lstStyle/>
          <a:p>
            <a:pPr marL="0" indent="0" eaLnBrk="1" hangingPunct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การจัดสรรความต้องการมีความสำคัญ </a:t>
            </a:r>
          </a:p>
          <a:p>
            <a:pPr marL="400050" lvl="1" indent="0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ช่วยให้ทีมงานนำแต่ละส่วนที่จัดสรรแล้วไปวิเคราะห์ในระดับ</a:t>
            </a:r>
          </a:p>
          <a:p>
            <a:pPr marL="400050" lvl="1" indent="0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รายละเอียดเพิ่มเติมต่อไป</a:t>
            </a:r>
          </a:p>
          <a:p>
            <a:pPr marL="400050" lvl="1" indent="0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ในโครงการขนาดใหญ่ การจัดสรรความต้องการทำให้เกิดการวิเคราะห์ระบบย่อยรอบใหม่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8064896" cy="779587"/>
          </a:xfrm>
        </p:spPr>
        <p:txBody>
          <a:bodyPr/>
          <a:lstStyle/>
          <a:p>
            <a:pPr marL="0" indent="0" eaLnBrk="1" hangingPunct="1"/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การออกแบบสถาปัตยกรรมและการจัดสรรความต้องการ</a:t>
            </a:r>
            <a:b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Architectural 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Design</a:t>
            </a:r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and Requirement Allocation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38307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460432" cy="4896544"/>
          </a:xfrm>
        </p:spPr>
        <p:txBody>
          <a:bodyPr/>
          <a:lstStyle/>
          <a:p>
            <a:pPr marL="0" indent="0" eaLnBrk="1" hangingPunct="1"/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ตัวอย่าง</a:t>
            </a:r>
          </a:p>
          <a:p>
            <a:pPr marL="0" indent="0" eaLnBrk="1" hangingPunct="1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-    ความต้องการให้พัฒนาประสิทธิภาพของ</a:t>
            </a:r>
          </a:p>
          <a:p>
            <a:pPr marL="0" indent="0" eaLnBrk="1" hangingPunct="1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 ระบบห้ามล้อ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Brake System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ของรถยนต์</a:t>
            </a:r>
          </a:p>
          <a:p>
            <a:pPr marL="0" indent="0" eaLnBrk="1" hangingPunct="1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ความต้องการคือ 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- ระยะหยุด   		- แรงดันของเบรก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- การขับขี่ในสภาพที่ไม่ปลอดภัย   -  ความนุ่มนวลในการทำงาน</a:t>
            </a:r>
          </a:p>
          <a:p>
            <a:pPr marL="0" indent="0" eaLnBrk="1" hangingPunct="1">
              <a:buNone/>
              <a:tabLst>
                <a:tab pos="360363" algn="l"/>
              </a:tabLst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ความต้องการจะถูกจัดสรรให้กับฮาร์ดแวร์ของระบบเบรก และระบบป้องกันล้อตาย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Anti-Lock Breaking System)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และทำให้มีการกำหนดความต้องการในด้านอื่น ๆ เช่น ความต้องการด้านประสิทธิภาพของ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ABS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/>
            <a:endParaRPr lang="th-TH" b="1" dirty="0" smtClean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 descr="-_1_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556792"/>
            <a:ext cx="3410261" cy="2520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8064896" cy="779587"/>
          </a:xfrm>
        </p:spPr>
        <p:txBody>
          <a:bodyPr/>
          <a:lstStyle/>
          <a:p>
            <a:pPr marL="0" indent="0" eaLnBrk="1" hangingPunct="1"/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การออกแบบสถาปัตยกรรมและการจัดสรรความต้องการ</a:t>
            </a:r>
            <a:b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Architectural 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Design</a:t>
            </a:r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and Requirement Allocation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19222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8460432" cy="4411216"/>
          </a:xfrm>
        </p:spPr>
        <p:txBody>
          <a:bodyPr/>
          <a:lstStyle/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การเจรจาต่อรองความต้องการ หรือเรียกว่า </a:t>
            </a:r>
            <a:r>
              <a:rPr lang="th-TH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การแก้ไขข้อขัดแย้งระหว่างความต้องการ (</a:t>
            </a:r>
            <a:r>
              <a:rPr lang="en-US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Conflict Resolution</a:t>
            </a:r>
            <a:r>
              <a:rPr lang="th-TH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จะเกิดขึ้นเมื่อมีการนำเสนอแบบจำลองความต้องการต่อลูกค้า เพื่อรับทราบและยอมรับ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จะเกิดขึ้นเมื่อลูกค้าพบข้อผิดพลาด หรือไม่พอใจในข้อกำหนดความต้องการ หรืออาจมีการเปลี่ยนแปลง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08720"/>
            <a:ext cx="8280920" cy="563563"/>
          </a:xfrm>
        </p:spPr>
        <p:txBody>
          <a:bodyPr/>
          <a:lstStyle/>
          <a:p>
            <a:pPr marL="0" indent="0" eaLnBrk="1" hangingPunct="1"/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การเจรจาต่อรองความ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ต้องการ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Requirement Negotiation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40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00052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8388424" cy="4555232"/>
          </a:xfrm>
        </p:spPr>
        <p:txBody>
          <a:bodyPr/>
          <a:lstStyle/>
          <a:p>
            <a:pPr marL="0" indent="0" eaLnBrk="1" hangingPunct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ลักษณะความขัดแย้งหรือความไม่สอดคล้อง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ความขัดแย้งระหว่างผู้มีส่วนได้ส่วนเสียที่มีความเห็นไม่ตรงกัน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ความขัดแย้งระหว่างความต้องการกับทรัพยากรที่มีอยู่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ความขัดแย้งระหว่างข้อกำหนดความต้องการที่เป็นหน้าที่หลักกับที่ไม่ใช่หน้าที่หลัก</a:t>
            </a:r>
          </a:p>
          <a:p>
            <a:pPr marL="0" indent="0" eaLnBrk="1" hangingPunct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ความสำคัญในการแก้ไขความขัดแย้ง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ไม่รีบแก้ไข หรือละเลยจะส่งผลย้อนหลัง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กลายเป็นวัตถุดิบที่ไม่มีคุณภาพที่จะนำไปสู่การออกแบบ</a:t>
            </a:r>
          </a:p>
          <a:p>
            <a:pPr marL="400050" lvl="1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08720"/>
            <a:ext cx="8280920" cy="563563"/>
          </a:xfrm>
        </p:spPr>
        <p:txBody>
          <a:bodyPr/>
          <a:lstStyle/>
          <a:p>
            <a:pPr marL="0" indent="0" eaLnBrk="1" hangingPunct="1"/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การเจรจาต่อรองความ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ต้องการ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Requirement Negotiation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40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374436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388424" cy="4483224"/>
          </a:xfrm>
        </p:spPr>
        <p:txBody>
          <a:bodyPr/>
          <a:lstStyle/>
          <a:p>
            <a:pPr marL="0" indent="0" eaLnBrk="1" hangingPunct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เมื่อผ่านขั้นตอนการวิเคราะห์ความต้องการ รายการความต้องการต้องมีลักษณะ  ดังนี้</a:t>
            </a:r>
          </a:p>
          <a:p>
            <a:pPr marL="400050" lvl="1" indent="0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มีความถูกต้อง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Validity)</a:t>
            </a:r>
          </a:p>
          <a:p>
            <a:pPr marL="400050" lvl="1" indent="0"/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สอดคล้อง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Consistency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400050" lvl="1" indent="0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เป็นไปได้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Feasibility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) 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pPr marL="400050" lvl="1" indent="0"/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พร้อมนำไปจัดทำข้อกำหนดความต้องการในเอกสาร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7992888" cy="563563"/>
          </a:xfrm>
        </p:spPr>
        <p:txBody>
          <a:bodyPr/>
          <a:lstStyle/>
          <a:p>
            <a:pPr marL="0" indent="0"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การวิเคราะห์ความต้องการ</a:t>
            </a:r>
            <a:endParaRPr lang="th-TH" sz="5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62284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8388424" cy="4555232"/>
          </a:xfrm>
        </p:spPr>
        <p:txBody>
          <a:bodyPr/>
          <a:lstStyle/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การกำหนดความต้องการ หรือ ข้อกำหนดความต้องการ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Requirement Specification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ข้อกำหนดความต้องการสำหรับวิศวกรรม  คือ การกำหนดค่าทางตัวเลขหรือกำหนดข้อจำกัดต่อเป้าหมายในการออกแบบผลิตภัณฑ์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แต่ข้อกำหนดความต้องการสำหรับซอฟต์แวร์  ค่าที่เป็นตัวเลขที่จะนำมาใช้เป็นข้อความในการออกแบบซอฟต์แวร์มีน้อยมาก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ความต้องการส่วนใหญ่ของซอฟต์แวร์จะบ่งบอกถึงคุณลักษณะของซอฟต์แวร์มากกว่า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08720"/>
            <a:ext cx="7992888" cy="563563"/>
          </a:xfrm>
        </p:spPr>
        <p:txBody>
          <a:bodyPr/>
          <a:lstStyle/>
          <a:p>
            <a:pPr marL="0" indent="0"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การกำหนดความต้องการ</a:t>
            </a:r>
            <a:endParaRPr lang="th-TH" sz="5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815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วิศวกรรมความต้องการ</a:t>
            </a:r>
          </a:p>
        </p:txBody>
      </p:sp>
      <p:sp>
        <p:nvSpPr>
          <p:cNvPr id="262147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6868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   วิศวกรรมความต้องการ (Requirement Engineering) </a:t>
            </a:r>
          </a:p>
          <a:p>
            <a:pPr lvl="1">
              <a:lnSpc>
                <a:spcPct val="80000"/>
              </a:lnSpc>
            </a:pP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กระบวนการที่จะทำให้วิศวกรรมซอฟต์แวร์ เข้าใจและเข้าถึงความต้องการของลูกค้าได้อย่างแท้จริง </a:t>
            </a:r>
            <a:r>
              <a:rPr lang="th-TH" sz="3200" dirty="0" smtClean="0">
                <a:solidFill>
                  <a:srgbClr val="692AA2"/>
                </a:solidFill>
                <a:latin typeface="Angsana New" pitchFamily="18" charset="-34"/>
                <a:cs typeface="Angsana New" pitchFamily="18" charset="-34"/>
              </a:rPr>
              <a:t>ด้วยการสกัดความต้องการ ตรวจสอบ และนิยามความต้องการ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เพื่อนำไปสร้างเป็นข้อกำหนดความต้องการด้านระบบหรือซอฟต์แวร์ ที่จะใช้เป็นจุดเริ่มต้นในการพัฒนาระบบในขั้นตอนต่อไป [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Jawadekar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, 2004] </a:t>
            </a:r>
          </a:p>
          <a:p>
            <a:pPr lvl="1">
              <a:lnSpc>
                <a:spcPct val="80000"/>
              </a:lnSpc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นอกจากนี้ วิศวกรรมความต้องการยังรวมไปถึงกระบวนการควบคุมการเปลี่ยนแปลงของความต้องการที่จะเกิดขึ้นด้วย เรียกว่า “การจัดการความต้องการ (Requirement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Management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)” </a:t>
            </a:r>
          </a:p>
          <a:p>
            <a:pPr lvl="1">
              <a:lnSpc>
                <a:spcPct val="80000"/>
              </a:lnSpc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ดังนั้น การวิศวกรรมความต้องการจึงช่วยให้ซอฟต์แวร์ที่ผลิตออกมา สามารถแก้ปัญหาหรือช่วยสนับสนุนการทำงานของลูกค้าได้อย่างถูกต้องตรงตามความต้องการที่แท้จริง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3581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8388424" cy="4555232"/>
          </a:xfrm>
        </p:spPr>
        <p:txBody>
          <a:bodyPr/>
          <a:lstStyle/>
          <a:p>
            <a:pPr marL="0" indent="0" eaLnBrk="1" hangingPunct="1"/>
            <a:r>
              <a:rPr lang="th-TH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ข้อกำหนดความต้องการด้านซอฟต์แวร์ (</a:t>
            </a:r>
            <a:r>
              <a:rPr lang="en-US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Software Requirement Specification</a:t>
            </a:r>
            <a:r>
              <a:rPr lang="th-TH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หมายถึง การสร้างเอกสารความต้องการ แสดงรายละเอียดทางด้านซอฟต์แวร์ ที่สามารถตรวจสอบ ประเมินค่า และยอมรับได้</a:t>
            </a:r>
          </a:p>
          <a:p>
            <a:pPr marL="0" indent="0" eaLnBrk="1" hangingPunct="1"/>
            <a:r>
              <a:rPr lang="th-TH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ระบบที่มีความซับซ้อนสูง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เอกสารข้อกำหนดความต้องการของระบบ จะต้องประกอบด้วย </a:t>
            </a:r>
            <a:r>
              <a:rPr lang="th-TH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(นอกเหนือจากคอมโพ</a:t>
            </a:r>
            <a:r>
              <a:rPr lang="th-TH" sz="3200" b="1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ของซอฟต์แวร์)</a:t>
            </a:r>
          </a:p>
          <a:p>
            <a:pPr marL="400050" lvl="1" indent="0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การนิยามระบบ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System Definition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ความต้องการด้านระบบ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System Requirement)</a:t>
            </a:r>
          </a:p>
          <a:p>
            <a:pPr marL="400050" lvl="1" indent="0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ความต้องการด้านซอฟต์แวร์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Software Requirement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7992888" cy="563563"/>
          </a:xfrm>
        </p:spPr>
        <p:txBody>
          <a:bodyPr/>
          <a:lstStyle/>
          <a:p>
            <a:pPr marL="0" indent="0"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การกำหนดความต้องการ</a:t>
            </a:r>
            <a:endParaRPr lang="th-TH" sz="5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43891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การจัดทำข้อกำหนด </a:t>
            </a:r>
            <a:r>
              <a:rPr lang="en-US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(Specification)</a:t>
            </a:r>
            <a:endParaRPr lang="th-TH" sz="4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5459" name="Rectangle 3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7702624" cy="439519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เอกสารที่เกี่ยวข้อง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1. เอกสารนิยามระบบ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เป็นเอกสารที่ถูกจัดทำขึ้นจากมุมมองของผู้ใช้ โดยแสดงถึงรายการความต้องการด้านระบบ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 เอกสารข้อกำหนดความต้องการด้านระบบ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ดำเนินงานโดยวิศวกรระบบ มักถูกจัดทำก่อนข้อ 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3. เอกสารข้อกำหนดความต้องการด้านซอฟต์แวร์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ระบุถึงหน้าที่ของซอฟต์แวร์ ซึ่งเป็นข้อตกลงขั้นพื้นฐานของทีมงานกับผู้ใช้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07239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460432" cy="455523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เอกสารนิยามระบบ (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System Definition Document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หรือ เอกสารความต้องการของผู้ใช้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User Requirement Document)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เป็นเอกสารบันทึกความต้องการด้านระบบของผู้ใช้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เป็นการกำหนดความต้องการในระดับสูงจากมุมมองของผู้ใช้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ผู้ที่อ่านเอกสาร คือ กลุ่มของของผู้ใช้หรือลูกค้า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และฝ่ายการตลาด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eaLnBrk="1" hangingPunct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เอกสารต้องเขียนด้วยภาษาที่เข้าใจง่าย หรือคำศัพท์ที่ลูกค้าใช้ในงานธุรกิจ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7992888" cy="563563"/>
          </a:xfrm>
        </p:spPr>
        <p:txBody>
          <a:bodyPr/>
          <a:lstStyle/>
          <a:p>
            <a:pPr marL="0" indent="0"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เอกสารข้อกำหนดด้านซอฟต์แวร์</a:t>
            </a:r>
            <a:endParaRPr lang="th-TH" sz="5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71992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460432" cy="44832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รายละเอียดของเอกสารนิยามระบบ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รายการความต้องการด้านระบบตามหลักการและเหตุผลหรือที่มาของระบบ และต้องสอดคล้องกับวัตถุประสงค์ของระบบ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รายละเอียดของสภาพแวดล้อมภายนอกระบบ 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ข้อจำกัด ข้อสมมติฐาน ความต้องการที่ไม่ใช่หน้าที่หลักของระบบ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แบบจำลองความต้องการในระดับสูง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Context System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แผนภาพลำดับเหตุการณ์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Scenario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หรือเอ็น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ติตี้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Entity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ข้อมูลและลำดับขั้นตอนการทำงาน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7992888" cy="563563"/>
          </a:xfrm>
        </p:spPr>
        <p:txBody>
          <a:bodyPr/>
          <a:lstStyle/>
          <a:p>
            <a:pPr marL="0" indent="0"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เอกสารข้อกำหนดด้านซอฟต์แวร์</a:t>
            </a:r>
            <a:endParaRPr lang="th-TH" sz="5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00475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460432" cy="44832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เอกสารข้อกำหนดความต้องการด้านระบบ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System Requirement Specification)</a:t>
            </a:r>
          </a:p>
          <a:p>
            <a:pPr marL="400050" lvl="1" indent="0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นักพัฒนาระบบ จะแยกรายละเอียดความต้องการค้านระบบออกจากรายละเอียดความต้องการด้านซอฟต์แวร์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เอกสารข้อกำหนดความต้องการด้านระบบ จะถูกกำหนดขึ้นมาก่อน เพื่อนำไปกำหนดความต้องการด้านซอฟต์แวร์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การจัดทำเอกสารข้อกำหนดความต้องการด้านระบบ เป็นการดำเนินงานของวิศวกรรมระบบ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7992888" cy="563563"/>
          </a:xfrm>
        </p:spPr>
        <p:txBody>
          <a:bodyPr/>
          <a:lstStyle/>
          <a:p>
            <a:pPr marL="0" indent="0"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เอกสารข้อกำหนดด้านซอฟต์แวร์</a:t>
            </a:r>
            <a:endParaRPr lang="th-TH" sz="5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2741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8388424" cy="433920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เอกสารข้อกำหนดความต้องการด้านซอฟต์แวร์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Software Requirement Specification)</a:t>
            </a:r>
          </a:p>
          <a:p>
            <a:pPr marL="400050" lvl="1" indent="0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เอกสารที่ระบุถึงหน้าที่ของซอฟต์แวร์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ช่วยให้ทีมพัฒนาทราบว่าต้องพัฒนาอะไร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เอกสารข้อกำหนดความต้องการด้านซอฟต์แวร์ หรือ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SRS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เปรียบเสมือนข้อตกลงพื้นฐานระหว่างลูกค้ากับบริษัทผู้ผลิต </a:t>
            </a:r>
          </a:p>
          <a:p>
            <a:pPr marL="400050" lvl="1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เอกสารนิยามซอฟต์แวร์จะเป็นบทนำก่อนเข้าสู่ความต้องการด้านซอฟต์แวร์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80728"/>
            <a:ext cx="7992888" cy="563563"/>
          </a:xfrm>
        </p:spPr>
        <p:txBody>
          <a:bodyPr/>
          <a:lstStyle/>
          <a:p>
            <a:pPr marL="0" indent="0"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เอกสารข้อกำหนดด้านซอฟต์แวร์</a:t>
            </a:r>
            <a:endParaRPr lang="th-TH" sz="5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76685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460432" cy="4483224"/>
          </a:xfrm>
        </p:spPr>
        <p:txBody>
          <a:bodyPr/>
          <a:lstStyle/>
          <a:p>
            <a:pPr marL="0" indent="0" eaLnBrk="1" hangingPunct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เอกสารข้อกำหนดความต้องการต้องผ่านการประเมินความต้องการ ก่อนนำไปใช้เป็นวัตถุดิบในการออกแบบ</a:t>
            </a:r>
          </a:p>
          <a:p>
            <a:pPr marL="0" indent="0" eaLnBrk="1" hangingPunct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เพื่อให้ความต้องการที่ระบุในเอกสารมีลักษณะที่จะนำไปประเมินราคา ความเสี่ยงและจัดตารางงาน</a:t>
            </a:r>
          </a:p>
          <a:p>
            <a:pPr marL="0" indent="0" eaLnBrk="1" hangingPunct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เมื่อข้อมูลความต้องการผ่านการประเมินแล้ว สามารถนำไปใช้ในการวางแผนการวัดผลิตผลในการผลิตซอฟต์แวร์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08720"/>
            <a:ext cx="7992888" cy="563563"/>
          </a:xfrm>
        </p:spPr>
        <p:txBody>
          <a:bodyPr/>
          <a:lstStyle/>
          <a:p>
            <a:pPr marL="0" indent="0"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เอกสารข้อกำหนดด้านซอฟต์แวร์</a:t>
            </a:r>
            <a:endParaRPr lang="th-TH" sz="5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72460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8388424" cy="563563"/>
          </a:xfrm>
        </p:spPr>
        <p:txBody>
          <a:bodyPr/>
          <a:lstStyle/>
          <a:p>
            <a:pPr marL="0" indent="0" eaLnBrk="1" hangingPunct="1"/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ตัวอย่างเอกสาร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SRS (</a:t>
            </a:r>
            <a:r>
              <a:rPr lang="en-US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IEEE830,1993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[</a:t>
            </a:r>
            <a:r>
              <a:rPr lang="en-US" sz="4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Jawadekar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, 2005]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904509"/>
              </p:ext>
            </p:extLst>
          </p:nvPr>
        </p:nvGraphicFramePr>
        <p:xfrm>
          <a:off x="971600" y="1844824"/>
          <a:ext cx="7787208" cy="43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490"/>
                <a:gridCol w="5937718"/>
              </a:tblGrid>
              <a:tr h="5431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Chapter/Section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Topic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431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Introduction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431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1.1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บทคัดย่อ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4316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1.2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วัตถุประสงค์ของเอกสาร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4316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1.3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โครงสร้างของเอกสาร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4316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1.4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คำศัพท์ที่ใช้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4316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1.5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คำศัพท์ที่ใช้เฉพาะในเอกสารนี้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4316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1.6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อื่น ๆ ที่ต้องการอ้างอิงถึง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0655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053922"/>
              </p:ext>
            </p:extLst>
          </p:nvPr>
        </p:nvGraphicFramePr>
        <p:xfrm>
          <a:off x="885555" y="1700808"/>
          <a:ext cx="7934917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572"/>
                <a:gridCol w="6050345"/>
              </a:tblGrid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Chapter/Section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Topic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System</a:t>
                      </a:r>
                      <a:r>
                        <a:rPr lang="en-US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Description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2.1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ภาพรวมของระบบปัจจุบัน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2.2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ปัญหาที่พบในระบบปัจจุบัน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2.3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เป้าหมายของระบบที่พึงประสงค์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2.4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ภาพรวมของระบบที่พึงประสงค์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2.5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คุณลักษณะของผู้ใช้ระบบ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2.6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ข้อสมมติฐาน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8388424" cy="563563"/>
          </a:xfrm>
        </p:spPr>
        <p:txBody>
          <a:bodyPr/>
          <a:lstStyle/>
          <a:p>
            <a:pPr marL="0" indent="0" eaLnBrk="1" hangingPunct="1"/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ตัวอย่างเอกสาร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SRS (</a:t>
            </a:r>
            <a:r>
              <a:rPr lang="en-US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IEEE830,1993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[</a:t>
            </a:r>
            <a:r>
              <a:rPr lang="en-US" sz="4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Jawadekar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, 2005]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88007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638689"/>
              </p:ext>
            </p:extLst>
          </p:nvPr>
        </p:nvGraphicFramePr>
        <p:xfrm>
          <a:off x="899592" y="1772816"/>
          <a:ext cx="7787208" cy="4163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490"/>
                <a:gridCol w="5937718"/>
              </a:tblGrid>
              <a:tr h="5364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Chapter/Section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Topic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36445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Functional</a:t>
                      </a:r>
                      <a:r>
                        <a:rPr lang="en-US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Requirements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364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3.1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ฟังก์ชันหลักของระบบทั้งหมด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36445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ฟังก์ชัน/โมดูล-1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36445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3.2.1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รายละเอียดของฟังก์ชัน (สร้างแบบจำลองประกอบ</a:t>
                      </a:r>
                      <a:r>
                        <a:rPr lang="th-TH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ถ้าจำเป็น</a:t>
                      </a:r>
                      <a:r>
                        <a:rPr lang="en-US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36445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3.2.2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การบรรลุเป้าหมายที่ต้องการ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36445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3.2.3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ตัวอย่างความต้องการ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8388424" cy="563563"/>
          </a:xfrm>
        </p:spPr>
        <p:txBody>
          <a:bodyPr/>
          <a:lstStyle/>
          <a:p>
            <a:pPr marL="0" indent="0" eaLnBrk="1" hangingPunct="1"/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ตัวอย่างเอกสาร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SRS (</a:t>
            </a:r>
            <a:r>
              <a:rPr lang="en-US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IEEE830,1993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[</a:t>
            </a:r>
            <a:r>
              <a:rPr lang="en-US" sz="4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Jawadekar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, 2005]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251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วิศวกรรมความต้องการ</a:t>
            </a:r>
          </a:p>
        </p:txBody>
      </p:sp>
      <p:sp>
        <p:nvSpPr>
          <p:cNvPr id="263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b="1" u="sng" dirty="0" smtClean="0">
                <a:latin typeface="Angsana New" pitchFamily="18" charset="-34"/>
                <a:cs typeface="Angsana New" pitchFamily="18" charset="-34"/>
              </a:rPr>
              <a:t>เป้าหมายของวิศวกรรมความต้องการ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ก็คือ การสร้างและบำรุงเอกสารข้อกำหนดความต้องการ ทั้งทางด้านระบบและด้านซอฟต์แวร์ ให้เป็นเอกสารที่มีคุณภาพที่สุด</a:t>
            </a:r>
          </a:p>
          <a:p>
            <a:pPr>
              <a:buNone/>
            </a:pP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86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079881"/>
              </p:ext>
            </p:extLst>
          </p:nvPr>
        </p:nvGraphicFramePr>
        <p:xfrm>
          <a:off x="899592" y="1635949"/>
          <a:ext cx="7704856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933"/>
                <a:gridCol w="5874923"/>
              </a:tblGrid>
              <a:tr h="489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Chapter/Section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Topic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489567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3.3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ฟังก์ชัน/โมดูล-2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89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3.3.1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รายละเอียดของฟังก์ชัน (สร้างแบบจำลองประกอบ</a:t>
                      </a:r>
                      <a:r>
                        <a:rPr lang="th-TH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ถ้าจำเป็น</a:t>
                      </a:r>
                      <a:r>
                        <a:rPr lang="en-US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489567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3.3.2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การบรรลุเป้าหมายที่ต้องการ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489567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3.3.3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ตัวอย่างความต้องการ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489567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3.4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ฟังก์ชัน/โมดูล-3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489567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3.4.1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...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489567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3.4.2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...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489567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...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...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8388424" cy="563563"/>
          </a:xfrm>
        </p:spPr>
        <p:txBody>
          <a:bodyPr/>
          <a:lstStyle/>
          <a:p>
            <a:pPr marL="0" indent="0" eaLnBrk="1" hangingPunct="1"/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ตัวอย่างเอกสาร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SRS (</a:t>
            </a:r>
            <a:r>
              <a:rPr lang="en-US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IEEE830,1993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[</a:t>
            </a:r>
            <a:r>
              <a:rPr lang="en-US" sz="4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Jawadekar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, 2005]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18614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7992888" cy="563563"/>
          </a:xfrm>
        </p:spPr>
        <p:txBody>
          <a:bodyPr/>
          <a:lstStyle/>
          <a:p>
            <a:pPr marL="0" indent="0"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ตัวอย่างเอกสาร </a:t>
            </a:r>
            <a:r>
              <a:rPr lang="en-US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SRS</a:t>
            </a:r>
            <a:br>
              <a:rPr lang="en-US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(IEEE830,1993 [</a:t>
            </a:r>
            <a:r>
              <a:rPr lang="en-US" sz="5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Jawadekar</a:t>
            </a:r>
            <a:r>
              <a:rPr lang="en-US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, 2005]</a:t>
            </a:r>
            <a:endParaRPr lang="th-TH" sz="5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6275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Chapter/Section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Topic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Non-Functional</a:t>
                      </a:r>
                      <a:r>
                        <a:rPr lang="en-US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Requirements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4.1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ประสิทธิภาพ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ความได้ผลของเครื่องมืออรรถประโยชน์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4.3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ระบบรักษาความปลอดภัยของระบบ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4.4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ความปลอดภัยในการใช้งาน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4.5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สมรรถภาพ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4.6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ส่วนประสานกับผู้ใช้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4.7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ใช้งานได้ดี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3152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7992888" cy="563563"/>
          </a:xfrm>
        </p:spPr>
        <p:txBody>
          <a:bodyPr/>
          <a:lstStyle/>
          <a:p>
            <a:pPr marL="0" indent="0"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ตัวอย่างเอกสาร </a:t>
            </a:r>
            <a:r>
              <a:rPr lang="en-US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SRS</a:t>
            </a:r>
            <a:br>
              <a:rPr lang="en-US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(IEEE830,1993 [</a:t>
            </a:r>
            <a:r>
              <a:rPr lang="en-US" sz="5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Jawadekar</a:t>
            </a:r>
            <a:r>
              <a:rPr lang="en-US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, 2005]</a:t>
            </a:r>
            <a:endParaRPr lang="th-TH" sz="5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6275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Chapter/Section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Topic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4.8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ความน่าเชื่อถือ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4.9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ความถูกต้องแม่นยำ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4.10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การนำไปใช้ได้อีก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4.11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ง่ายต่อการใช้งาน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4.12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ความสามารถทำงานร่วมกันได้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4.13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ความสามารถเข้ากันได้กับระบบอื่น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4.14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มีการกำหนดระดับความเป็นส่วนตัว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4.15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สามารถดูแลระบบได้ง่าย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147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305172"/>
              </p:ext>
            </p:extLst>
          </p:nvPr>
        </p:nvGraphicFramePr>
        <p:xfrm>
          <a:off x="899592" y="1700808"/>
          <a:ext cx="784887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136"/>
                <a:gridCol w="598473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Chapter/Section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Topic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4.16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การขยายระบบในอนาคต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4.17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ความสามารถในการดูแลรักษา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4.18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ความสามารถในการทดสอบ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Design</a:t>
                      </a:r>
                      <a:r>
                        <a:rPr lang="en-US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Constraint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Project Requirement (Optional)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6.1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การประมาณการขนาดของซอฟต์แวร์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6.2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การประมาณแรงงานการผลิตซอฟต์แวร์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6.3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การประมาณการต้นทุน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8388424" cy="563563"/>
          </a:xfrm>
        </p:spPr>
        <p:txBody>
          <a:bodyPr/>
          <a:lstStyle/>
          <a:p>
            <a:pPr marL="0" indent="0" eaLnBrk="1" hangingPunct="1"/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ตัวอย่างเอกสาร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SRS (</a:t>
            </a:r>
            <a:r>
              <a:rPr lang="en-US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IEEE830,1993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[</a:t>
            </a:r>
            <a:r>
              <a:rPr lang="en-US" sz="4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Jawadekar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, 2005]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13732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635090"/>
              </p:ext>
            </p:extLst>
          </p:nvPr>
        </p:nvGraphicFramePr>
        <p:xfrm>
          <a:off x="899592" y="1772816"/>
          <a:ext cx="7787208" cy="4201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490"/>
                <a:gridCol w="5937718"/>
              </a:tblGrid>
              <a:tr h="5251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Chapter/Section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Topic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25158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6.4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ตารางการทำงาน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25158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6.5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Platform</a:t>
                      </a:r>
                      <a:r>
                        <a:rPr lang="en-US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ที่ใช้ในการพัฒนา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25158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6.6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เงื่อนไขที่ใช้ในการยอมรับ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25158">
                <a:tc>
                  <a:txBody>
                    <a:bodyPr/>
                    <a:lstStyle/>
                    <a:p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Appendices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2515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A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ประเด็นที่อยู่ในระหว่างศึกษา</a:t>
                      </a:r>
                      <a:r>
                        <a:rPr lang="th-TH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(</a:t>
                      </a:r>
                      <a:r>
                        <a:rPr lang="en-US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Pending Issues</a:t>
                      </a:r>
                      <a:r>
                        <a:rPr lang="th-TH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2515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B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อภิธานศัพท์ (</a:t>
                      </a:r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Glossary</a:t>
                      </a:r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2515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ngsana New" pitchFamily="18" charset="-34"/>
                          <a:cs typeface="Angsana New" pitchFamily="18" charset="-34"/>
                        </a:rPr>
                        <a:t>C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ดัชนี</a:t>
                      </a:r>
                      <a:r>
                        <a:rPr lang="th-TH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(</a:t>
                      </a:r>
                      <a:r>
                        <a:rPr lang="en-US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Index</a:t>
                      </a:r>
                      <a:r>
                        <a:rPr lang="th-TH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8388424" cy="563563"/>
          </a:xfrm>
        </p:spPr>
        <p:txBody>
          <a:bodyPr/>
          <a:lstStyle/>
          <a:p>
            <a:pPr marL="0" indent="0" eaLnBrk="1" hangingPunct="1"/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ตัวอย่างเอกสาร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SRS (</a:t>
            </a:r>
            <a:r>
              <a:rPr lang="en-US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IEEE830,1993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[</a:t>
            </a:r>
            <a:r>
              <a:rPr lang="en-US" sz="4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Jawadekar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, 2005]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47073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การตรวจสอบความต้องการ	</a:t>
            </a:r>
          </a:p>
        </p:txBody>
      </p:sp>
      <p:sp>
        <p:nvSpPr>
          <p:cNvPr id="270339" name="Rectangle 3"/>
          <p:cNvSpPr>
            <a:spLocks noGrp="1"/>
          </p:cNvSpPr>
          <p:nvPr>
            <p:ph type="body" idx="1"/>
          </p:nvPr>
        </p:nvSpPr>
        <p:spPr>
          <a:xfrm>
            <a:off x="612774" y="1803400"/>
            <a:ext cx="8531225" cy="4775200"/>
          </a:xfrm>
        </p:spPr>
        <p:txBody>
          <a:bodyPr/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การตรวจสอบความต้องการ คือ ขั้นตอนสุดท้ายก่อนนำไปสู่การออกแบบ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เป็นการวิเคราะห์และตรวจหาข้อผิดพลาดหรือปัญหาที่อาจเกิดขึ้นจากการทับซ้อนความต้องการ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มีความสำคัญ เพราะเมื่อเกิดปัญหาจะทำให้เกิดข้อผิดพลาดของซอฟต์แวร์ ส่งผลต่องบประมาณ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109832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การตรวจสอบความต้องการ	</a:t>
            </a:r>
          </a:p>
        </p:txBody>
      </p:sp>
      <p:sp>
        <p:nvSpPr>
          <p:cNvPr id="276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การตรวจสอบเอกสารข้อกำหนดความต้องการ ควรตรวจสอบตามลักษณะดังนี้</a:t>
            </a:r>
          </a:p>
          <a:p>
            <a:pPr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1. มีความเที่ยงตรง (</a:t>
            </a:r>
            <a:r>
              <a:rPr lang="en-US" sz="3600" b="1" dirty="0" err="1" smtClean="0">
                <a:latin typeface="Angsana New" pitchFamily="18" charset="-34"/>
                <a:cs typeface="Angsana New" pitchFamily="18" charset="-34"/>
              </a:rPr>
              <a:t>V</a:t>
            </a:r>
            <a:r>
              <a:rPr lang="th-TH" sz="3600" b="1" dirty="0" err="1" smtClean="0">
                <a:latin typeface="Angsana New" pitchFamily="18" charset="-34"/>
                <a:cs typeface="Angsana New" pitchFamily="18" charset="-34"/>
              </a:rPr>
              <a:t>alidity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2. มีความสอดคล้อง (</a:t>
            </a:r>
            <a:r>
              <a:rPr lang="en-US" sz="3600" b="1" dirty="0" err="1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3600" b="1" dirty="0" err="1" smtClean="0">
                <a:latin typeface="Angsana New" pitchFamily="18" charset="-34"/>
                <a:cs typeface="Angsana New" pitchFamily="18" charset="-34"/>
              </a:rPr>
              <a:t>onsistency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3. มีความครบถ้วนสมบูรณ์ (</a:t>
            </a:r>
            <a:r>
              <a:rPr lang="en-US" sz="3600" b="1" dirty="0" err="1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3600" b="1" dirty="0" err="1" smtClean="0">
                <a:latin typeface="Angsana New" pitchFamily="18" charset="-34"/>
                <a:cs typeface="Angsana New" pitchFamily="18" charset="-34"/>
              </a:rPr>
              <a:t>ompleteness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4. มีความเป็นไปได้ (</a:t>
            </a:r>
            <a:r>
              <a:rPr lang="en-US" sz="3600" b="1" dirty="0" err="1" smtClean="0">
                <a:latin typeface="Angsana New" pitchFamily="18" charset="-34"/>
                <a:cs typeface="Angsana New" pitchFamily="18" charset="-34"/>
              </a:rPr>
              <a:t>F</a:t>
            </a:r>
            <a:r>
              <a:rPr lang="th-TH" sz="3600" b="1" dirty="0" err="1" smtClean="0">
                <a:latin typeface="Angsana New" pitchFamily="18" charset="-34"/>
                <a:cs typeface="Angsana New" pitchFamily="18" charset="-34"/>
              </a:rPr>
              <a:t>easibility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5. สามารถพิสูจน์ได้ (</a:t>
            </a:r>
            <a:r>
              <a:rPr lang="en-US" sz="3600" b="1" dirty="0" err="1" smtClean="0">
                <a:latin typeface="Angsana New" pitchFamily="18" charset="-34"/>
                <a:cs typeface="Angsana New" pitchFamily="18" charset="-34"/>
              </a:rPr>
              <a:t>V</a:t>
            </a:r>
            <a:r>
              <a:rPr lang="th-TH" sz="3600" b="1" dirty="0" err="1" smtClean="0">
                <a:latin typeface="Angsana New" pitchFamily="18" charset="-34"/>
                <a:cs typeface="Angsana New" pitchFamily="18" charset="-34"/>
              </a:rPr>
              <a:t>erifiability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None/>
            </a:pP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40443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การตรวจสอบความต้องการ	</a:t>
            </a:r>
          </a:p>
        </p:txBody>
      </p:sp>
      <p:sp>
        <p:nvSpPr>
          <p:cNvPr id="276483" name="Rectangle 3"/>
          <p:cNvSpPr>
            <a:spLocks noGrp="1"/>
          </p:cNvSpPr>
          <p:nvPr>
            <p:ph type="body" idx="1"/>
          </p:nvPr>
        </p:nvSpPr>
        <p:spPr>
          <a:xfrm>
            <a:off x="827584" y="1700808"/>
            <a:ext cx="7630616" cy="439519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1. มีความเที่ยงตรง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600" b="1" dirty="0" err="1" smtClean="0">
                <a:latin typeface="Angsana New" pitchFamily="18" charset="-34"/>
                <a:cs typeface="Angsana New" pitchFamily="18" charset="-34"/>
              </a:rPr>
              <a:t>V</a:t>
            </a:r>
            <a:r>
              <a:rPr lang="th-TH" sz="3600" b="1" dirty="0" err="1" smtClean="0">
                <a:latin typeface="Angsana New" pitchFamily="18" charset="-34"/>
                <a:cs typeface="Angsana New" pitchFamily="18" charset="-34"/>
              </a:rPr>
              <a:t>alidity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การกำหนดความต้องการจะตอบสนองความต้องการของผู้ใช้ ทุก ๆ กลุ่มอย่างเท่าเทียม</a:t>
            </a:r>
          </a:p>
          <a:p>
            <a:pPr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ความต้องการควรเกิดจากความต้องการของผู้ใช่อย่างทั่วถึงและยุติธรรม</a:t>
            </a:r>
          </a:p>
          <a:p>
            <a:pPr>
              <a:buFont typeface="Wingdings" pitchFamily="2" charset="2"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2. มีความสอดคล้อง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600" b="1" dirty="0" err="1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onsistency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ความต้องการในเอกสารจะต้องไม่ขัดแย้งกัน</a:t>
            </a:r>
          </a:p>
          <a:p>
            <a:pPr>
              <a:buFont typeface="Wingdings" pitchFamily="2" charset="2"/>
              <a:buNone/>
            </a:pP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74511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การตรวจสอบความต้องการ	</a:t>
            </a:r>
          </a:p>
        </p:txBody>
      </p:sp>
      <p:sp>
        <p:nvSpPr>
          <p:cNvPr id="276483" name="Rectangle 3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8208912" cy="442379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3. มีความครบถ้วนสมบูรณ์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000" b="1" dirty="0" err="1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3000" b="1" dirty="0" err="1" smtClean="0">
                <a:latin typeface="Angsana New" pitchFamily="18" charset="-34"/>
                <a:cs typeface="Angsana New" pitchFamily="18" charset="-34"/>
              </a:rPr>
              <a:t>ompleteness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เอกสารต้องระบุรายละเอียดฟังก์ชันและบริการครบถ้วน</a:t>
            </a:r>
          </a:p>
          <a:p>
            <a:pPr>
              <a:buFont typeface="Wingdings" pitchFamily="2" charset="2"/>
              <a:buNone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4. มีความเป็นไปได้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000" b="1" dirty="0" err="1" smtClean="0">
                <a:latin typeface="Angsana New" pitchFamily="18" charset="-34"/>
                <a:cs typeface="Angsana New" pitchFamily="18" charset="-34"/>
              </a:rPr>
              <a:t>F</a:t>
            </a:r>
            <a:r>
              <a:rPr lang="th-TH" sz="3000" b="1" dirty="0" err="1" smtClean="0">
                <a:latin typeface="Angsana New" pitchFamily="18" charset="-34"/>
                <a:cs typeface="Angsana New" pitchFamily="18" charset="-34"/>
              </a:rPr>
              <a:t>easibility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เพื่อให้มั่นใจว่าความต้องการที่ระบุในเอกสารสามารถพัฒนาระบบได้จริง </a:t>
            </a:r>
          </a:p>
          <a:p>
            <a:pPr>
              <a:buFont typeface="Wingdings" pitchFamily="2" charset="2"/>
              <a:buNone/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เทคโนโลยี งบประมาณ และระยะเวลาในการพัฒนา</a:t>
            </a:r>
          </a:p>
          <a:p>
            <a:pPr>
              <a:buFont typeface="Wingdings" pitchFamily="2" charset="2"/>
              <a:buNone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5. สามารถพิสูจน์ได้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000" b="1" dirty="0" err="1" smtClean="0">
                <a:latin typeface="Angsana New" pitchFamily="18" charset="-34"/>
                <a:cs typeface="Angsana New" pitchFamily="18" charset="-34"/>
              </a:rPr>
              <a:t>V</a:t>
            </a:r>
            <a:r>
              <a:rPr lang="th-TH" sz="3000" b="1" dirty="0" err="1" smtClean="0">
                <a:latin typeface="Angsana New" pitchFamily="18" charset="-34"/>
                <a:cs typeface="Angsana New" pitchFamily="18" charset="-34"/>
              </a:rPr>
              <a:t>erifiability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	-  ความต้องการจะต้องพิสูจน์เพื่อหาความจริงได้ </a:t>
            </a:r>
          </a:p>
          <a:p>
            <a:pPr>
              <a:buFont typeface="Wingdings" pitchFamily="2" charset="2"/>
              <a:buNone/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สามารถทดสอบ ทดลอง ให้เห็นถึงการทำงานจริงของระบบ</a:t>
            </a:r>
          </a:p>
          <a:p>
            <a:pPr>
              <a:buFont typeface="Wingdings" pitchFamily="2" charset="2"/>
              <a:buNone/>
            </a:pPr>
            <a:endParaRPr lang="th-TH" sz="3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39626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เทคนิคในการตรวจสอบความต้องการ</a:t>
            </a:r>
          </a:p>
        </p:txBody>
      </p:sp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xfrm>
            <a:off x="755576" y="1484784"/>
            <a:ext cx="8009384" cy="480479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เทคนิคการตรวจสอบ 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การทบทวนความต้องการ (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requirment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review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 marL="914400" lvl="1" indent="-514350">
              <a:lnSpc>
                <a:spcPct val="90000"/>
              </a:lnSpc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โดยมีการตรวจสอบเอกสารอย่างละเอียด เพื่อหาข้อผิดพลาดตามลักษณะต่างๆ </a:t>
            </a:r>
          </a:p>
          <a:p>
            <a:pPr marL="914400" lvl="1" indent="-514350">
              <a:lnSpc>
                <a:spcPct val="90000"/>
              </a:lnSpc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การทบทวนความต้องการอาจเป็นแบบทางการหรือไม่เป็นทางการก็ได้ขึ้นอยู่กับองค์กร</a:t>
            </a:r>
          </a:p>
          <a:p>
            <a:pPr marL="914400" lvl="1" indent="-514350">
              <a:lnSpc>
                <a:spcPct val="90000"/>
              </a:lnSpc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การทบทวนแบบไม่เป็นทางการ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Informal Review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 ทีมทบทวนจะนำเอกสารความต้องการมาพิจารณาหาข้อผิดพลาดร่วมกับผู้มีส่วนได้ส่วนเสียและผู้รับเหมาช่วง</a:t>
            </a:r>
          </a:p>
          <a:p>
            <a:pPr marL="914400" lvl="1" indent="-514350">
              <a:lnSpc>
                <a:spcPct val="90000"/>
              </a:lnSpc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การทบทวนแบบเป็นทางการ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Formal Review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 ทีมทบทวนจะต้องพิจารณาความต้องการร่วมกับผู้ใช้ทีละรายการ</a:t>
            </a:r>
          </a:p>
        </p:txBody>
      </p:sp>
    </p:spTree>
    <p:extLst>
      <p:ext uri="{BB962C8B-B14F-4D97-AF65-F5344CB8AC3E}">
        <p14:creationId xmlns:p14="http://schemas.microsoft.com/office/powerpoint/2010/main" val="647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วิศวกรรมความต้องการ</a:t>
            </a:r>
          </a:p>
        </p:txBody>
      </p:sp>
      <p:sp>
        <p:nvSpPr>
          <p:cNvPr id="263171" name="Rectangle 3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29600" cy="4495800"/>
          </a:xfrm>
        </p:spPr>
        <p:txBody>
          <a:bodyPr/>
          <a:lstStyle/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กิจกรรมของวิศวกรรมความต้องการ จะรวมอยู่ในระยะการวิเคราะห์ความต้องการของกระบวนการผลิตซอฟต์แวร์</a:t>
            </a: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เป็นกิจกรรมที่ต้องดำเนินการอย่างเป็นลำดับขั้นตอน มีกระบวนการและทีมงานเฉพาะ </a:t>
            </a: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กระบวนการวิศวกรรมความต้องการ จะมีลักษณะการทำซ้ำในแต่ละระยะของการผลิตซอฟต์แวร์ เพื่อให้เป็นเอกสารความต้องการที่มีประสิทธิภาพปัจจุบัน</a:t>
            </a: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แบบจำลองของกระบวนการวิศวกรรมความต้องการมีหลายรูปแบบ                   ไม่ว่าจะเป็น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Waterfall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Spiral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ตามการประยุกต์ใช้ของแต่ละองค์กร จึงทำให้ขั้นตอนของกระบวนการมีจำนวนแตกต่างกัน</a:t>
            </a:r>
          </a:p>
          <a:p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00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เทคนิคในการตรวจสอบความต้องการ</a:t>
            </a:r>
          </a:p>
        </p:txBody>
      </p:sp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xfrm>
            <a:off x="827584" y="1556792"/>
            <a:ext cx="7937376" cy="4732784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เทคนิคการตรวจสอบ 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การทบทวนความต้องการ (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requirment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review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 marL="914400" lvl="1" indent="-514350">
              <a:lnSpc>
                <a:spcPct val="90000"/>
              </a:lnSpc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ตรวจสอบตามลักษณะต่อไปนี้</a:t>
            </a:r>
          </a:p>
          <a:p>
            <a:pPr marL="1079500" lvl="2" indent="-279400">
              <a:lnSpc>
                <a:spcPct val="90000"/>
              </a:lnSpc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สามารถพิสูจน์ได้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Verification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ความต้องการนั้นต้องสามารถพิสูจน์การทำงานหรือทดลองได้</a:t>
            </a:r>
          </a:p>
          <a:p>
            <a:pPr marL="1079500" lvl="2" indent="-279400">
              <a:lnSpc>
                <a:spcPct val="90000"/>
              </a:lnSpc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สามารถเข้าใจได้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Comprehensibility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ผู้ใช้สามารถเข้าใจในความต้องการนั้นหรือไม่</a:t>
            </a:r>
          </a:p>
          <a:p>
            <a:pPr marL="1079500" lvl="2" indent="-279400">
              <a:lnSpc>
                <a:spcPct val="90000"/>
              </a:lnSpc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สามารถยอนกลับไปตรวจสอบได้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Traceability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สามารถย้อนกลับไปตรวจสอบแหล่งที่มาของความต้องการ เมื่อต้องมีการเปลี่ยนแปลง</a:t>
            </a:r>
          </a:p>
          <a:p>
            <a:pPr marL="1079500" lvl="2" indent="-279400">
              <a:lnSpc>
                <a:spcPct val="90000"/>
              </a:lnSpc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สามารถดัดแปลงได้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Adaptability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ความต้องการจะต้องสามารถดัดแปลงได้โดยไม่ส่งผลกระทบต่อระบบ</a:t>
            </a:r>
          </a:p>
        </p:txBody>
      </p:sp>
    </p:spTree>
    <p:extLst>
      <p:ext uri="{BB962C8B-B14F-4D97-AF65-F5344CB8AC3E}">
        <p14:creationId xmlns:p14="http://schemas.microsoft.com/office/powerpoint/2010/main" val="11126777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เทคนิคในการตรวจสอบความต้องการ</a:t>
            </a:r>
          </a:p>
        </p:txBody>
      </p:sp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xfrm>
            <a:off x="755575" y="1556792"/>
            <a:ext cx="8010599" cy="512340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เทคนิคการตรวจสอบ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2. การจัดทำต้นแบบ (prototyping)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เป็นการสร้างต้นแบบของระบบ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Executable Model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	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เพื่อสาธิตให้ลูกค้าหรือผู้ใช้ระบบดู หรือทดลองใช้ด้วยตนเอง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-  ตรวจสอบว่าตรงตามความต้องการของลูกค้าหรือไม่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-  เป็นวิธีที่ช่วยรวบรวมความต้องการที่เกิดขึ้นใหม่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เป็นเทคนิคที่ดีในการตรวจสอบความต้องการ  มีความชัดเจน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การสร้างต้นแบบต้องใช้เงินทุนสูง แต่ได้ผลลัพธ์ที่ดี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เป็นเทคนิคที่ดีที่สุดอย่างหนึ่ง เหมาะแก่การลงทุน </a:t>
            </a:r>
          </a:p>
        </p:txBody>
      </p:sp>
    </p:spTree>
    <p:extLst>
      <p:ext uri="{BB962C8B-B14F-4D97-AF65-F5344CB8AC3E}">
        <p14:creationId xmlns:p14="http://schemas.microsoft.com/office/powerpoint/2010/main" val="542380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เทคนิคในการตรวจสอบความต้องการ</a:t>
            </a:r>
          </a:p>
        </p:txBody>
      </p:sp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xfrm>
            <a:off x="755575" y="1556792"/>
            <a:ext cx="8010599" cy="512340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เทคนิคการตรวจสอบ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3. การสร้างแบบทดสอบ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T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est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3200" b="1" dirty="0" err="1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ase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G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eneration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-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โดยนำแบบทดสอบนั้นไปออกแบบหรือพัฒนาระบบขึ้นใช้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ถ้าทำได้ยาก ควรพิจารณาความต้องการนั้นใหม่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มักใช้กับการพัฒนาซอฟต์แวร์แบบ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Extreme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Programming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41658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การตรวจสอบความต้องการ</a:t>
            </a:r>
          </a:p>
        </p:txBody>
      </p:sp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xfrm>
            <a:off x="755575" y="1628800"/>
            <a:ext cx="8280921" cy="5051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ข้อแนะนำสำหรับการตรวจสอบความต้องการ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ทีมงานตรวจสอบความต้องการ  ควรเป็นทีมงานอื่น ที่ไม่ใช่ทีมพัฒนา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-  หากพบข้อผิดพลาดควรแก้ไขให้ถูกต้องและจัดทำเอกสารพร้อมกับเสนอวิธีแก้ไขปัญหา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-  ทุกครั้งที่มีการแก้ไขข้อมูลความต้องการ ต้องมั่นใจว่ามีความสอดคล้องและถูกต้องเสมอ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-  ควรระบุเทคนิคหรือวิธีการที่ใช้ในการตรวจสอบความต้องการไว้ในสัญญา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59515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08912" cy="563563"/>
          </a:xfrm>
        </p:spPr>
        <p:txBody>
          <a:bodyPr/>
          <a:lstStyle/>
          <a:p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การจัดการความ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ต้องการ</a:t>
            </a:r>
            <a:r>
              <a:rPr lang="en-US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(Requirement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Management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1363" name="Rectangle 3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8136904" cy="4467200"/>
          </a:xfrm>
        </p:spPr>
        <p:txBody>
          <a:bodyPr/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การจัดการความต้องการ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(Requirement Management)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	-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คือ กระบวนการทำความเข้าใจและควบคุมความเปลี่ยนแปลงของความต้องการของระบบ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[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Sommerville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, 2007]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	-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สามารถเริ่มดำเนินการได้ทันทีที่จัดทำเอกสารข้อกำหนดความต้องการฉบับร่างเสร็จ</a:t>
            </a:r>
          </a:p>
          <a:p>
            <a:pPr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การวางแผนการจัดการความต้องการ ควรเริ่มตั้งแต่ขั้นตอนการสกัดความต้องการ</a:t>
            </a:r>
          </a:p>
          <a:p>
            <a:pPr>
              <a:buFont typeface="Wingdings" pitchFamily="2" charset="2"/>
              <a:buNone/>
            </a:pP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06628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งานย่อยของงานวิศวกรรมความต้องการ	</a:t>
            </a:r>
          </a:p>
        </p:txBody>
      </p:sp>
      <p:sp>
        <p:nvSpPr>
          <p:cNvPr id="271363" name="Rectangle 3"/>
          <p:cNvSpPr>
            <a:spLocks noGrp="1"/>
          </p:cNvSpPr>
          <p:nvPr>
            <p:ph type="body" idx="1"/>
          </p:nvPr>
        </p:nvSpPr>
        <p:spPr>
          <a:xfrm>
            <a:off x="755576" y="1772816"/>
            <a:ext cx="8208912" cy="4323184"/>
          </a:xfrm>
        </p:spPr>
        <p:txBody>
          <a:bodyPr/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การจัดการความต้องการ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(Requirement Management)</a:t>
            </a:r>
          </a:p>
          <a:p>
            <a:pPr>
              <a:buFont typeface="Wingdings" pitchFamily="2" charset="2"/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ความต้องการในระบบมักเปลี่ยนแปลงไปตลอดช่วงชีวิตของระบบ การจัดการความต้องการเป็นชุดของกิจกรรมที่ช่วยให้ทีมงานกำหนดกลไกในการควบคุมและติดตามความสำเร็จและการเปลี่ยนแปลงความต้องการ ณ เวลาใดเวลาหนึ่งขณะที่โครงการดำเนินไป</a:t>
            </a:r>
          </a:p>
          <a:p>
            <a:pPr>
              <a:buFont typeface="Wingdings" pitchFamily="2" charset="2"/>
              <a:buNone/>
            </a:pP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127037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/>
          </p:cNvSpPr>
          <p:nvPr>
            <p:ph type="body" idx="1"/>
          </p:nvPr>
        </p:nvSpPr>
        <p:spPr>
          <a:xfrm>
            <a:off x="827584" y="1700808"/>
            <a:ext cx="8064896" cy="439519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สาเหตุของการเปลี่ยนแปลงความต้องการ</a:t>
            </a:r>
          </a:p>
          <a:p>
            <a:pPr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1. มีผู้ใช้หลายกลุ่มซึ่งมีความต้องการต่างกัน จึงมีความขัดแย้งกัน จำเป็นต้องมีการปรับสมดุลความต้องการใหม่ </a:t>
            </a:r>
          </a:p>
          <a:p>
            <a:pPr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2. เกิดความขัดแย้งระหว่างผู้ใช้ที่จ่ายเงินลงทุน กับผู้ใช้ที่เป็นผู้ใช้ระบบโดยตรง</a:t>
            </a:r>
          </a:p>
          <a:p>
            <a:pPr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3. มีการเปลี่ยนสภาพแวดล้อมทางธุรกิจและเทคโนโลยี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ภายหลังมี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การติดตั้งใช้ระบบงาน</a:t>
            </a:r>
          </a:p>
          <a:p>
            <a:pPr>
              <a:buFont typeface="Wingdings" pitchFamily="2" charset="2"/>
              <a:buNone/>
            </a:pP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08912" cy="563563"/>
          </a:xfrm>
        </p:spPr>
        <p:txBody>
          <a:bodyPr/>
          <a:lstStyle/>
          <a:p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การจัดการความ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ต้องการ</a:t>
            </a:r>
            <a:r>
              <a:rPr lang="en-US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(Requirement 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Management</a:t>
            </a:r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2251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การจัดการความต้องการ </a:t>
            </a:r>
            <a:r>
              <a:rPr lang="en-US" sz="3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(Requirement Management)</a:t>
            </a:r>
            <a:endParaRPr lang="th-TH" sz="3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8460432" cy="5051400"/>
          </a:xfrm>
        </p:spPr>
        <p:txBody>
          <a:bodyPr/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กระบวนการ </a:t>
            </a:r>
          </a:p>
          <a:p>
            <a:pPr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1. จำแนกความต้องการที่เปลี่ยนแปลงและความต้องการที่ไม่เปลี่ยนแปลง </a:t>
            </a:r>
          </a:p>
          <a:p>
            <a:pPr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2. วางแผนการจัดการความต้องการ โดยระบุความเป็นเอกลักษณ์ให้กับทุกความต้องการ กำหนดกิจกรรมการประเมินผล กำหนดความสัมพันธ์ของความต้องการแต่ละรายการและใช้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Case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Tool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เข้าช่วยจัดการความต้องการ</a:t>
            </a:r>
          </a:p>
          <a:p>
            <a:pPr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3. จัดการกับการเปลี่ยนแปลงความต้องการ เพื่อให้การเปลี่ยนแปลงทั้งหมดที่เกิดขึ้นมีความสอดคล้องกัน โดยอาศัยหลักการจัดการโครงแบบของระบบ</a:t>
            </a:r>
          </a:p>
        </p:txBody>
      </p:sp>
    </p:spTree>
    <p:extLst>
      <p:ext uri="{BB962C8B-B14F-4D97-AF65-F5344CB8AC3E}">
        <p14:creationId xmlns:p14="http://schemas.microsoft.com/office/powerpoint/2010/main" val="187551383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ความต้องการที่เปลี่ยนแปลงและไม่เปลี่ยนแปลง</a:t>
            </a: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8388424" cy="5051400"/>
          </a:xfrm>
        </p:spPr>
        <p:txBody>
          <a:bodyPr/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วิวัฒนาการของความต้องการ แบ่งความต้องการออกเป็น 2 ประเภท</a:t>
            </a:r>
          </a:p>
          <a:p>
            <a:pPr lvl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1. ความต้องการที่ไม่เปลี่ยนแปลง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Enduring Requirement) </a:t>
            </a:r>
          </a:p>
          <a:p>
            <a:pPr lvl="1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   -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เป็นความต้องการแบบคงที่ ไม่เปลี่ยนแปลงได้ง่าย</a:t>
            </a:r>
          </a:p>
          <a:p>
            <a:pPr lvl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เป็นความต้องการที่เกิดจากการทำงานหลักของธุรกิจในแต่ละวัน </a:t>
            </a:r>
          </a:p>
          <a:p>
            <a:pPr lvl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2. ความต้องการที่เปลี่ยนแปลง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Volatile Requirement)</a:t>
            </a:r>
          </a:p>
          <a:p>
            <a:pPr lvl="1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	-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ความต้องการที่มีการเปลี่ยนแปลงอยู่เสมอในระหว่างการพัฒนาระบบหรือหลังจากการติดตั้งระบบเพื่อใช้งานไปแล้ว</a:t>
            </a:r>
          </a:p>
        </p:txBody>
      </p:sp>
    </p:spTree>
    <p:extLst>
      <p:ext uri="{BB962C8B-B14F-4D97-AF65-F5344CB8AC3E}">
        <p14:creationId xmlns:p14="http://schemas.microsoft.com/office/powerpoint/2010/main" val="366350519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การวางแผนการจัดการความต้องการ</a:t>
            </a: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8460432" cy="4876800"/>
          </a:xfrm>
        </p:spPr>
        <p:txBody>
          <a:bodyPr/>
          <a:lstStyle/>
          <a:p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การจัดการความต้องการเป็นกระบวนการที่ต้องใช้งบประมาณค่อนข้างสูง</a:t>
            </a:r>
          </a:p>
          <a:p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การวางแผนก่อนเริ่มดำเนินงาน ตามกิจกรรมต่อไปนี้</a:t>
            </a:r>
          </a:p>
          <a:p>
            <a:pPr lvl="1"/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จำแนกความต้องการ (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Requirement Identification)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ทีมงานต้องทำการระบุความเป็นเอกลักษณ์ให้กับทุกความต้องการ เพื่อไม่ให้ความต้องการซ้ำซ้อนกัน และเพื่อการอ้างอิง</a:t>
            </a:r>
          </a:p>
          <a:p>
            <a:pPr lvl="1"/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กระบวนการจัดการการเปลี่ยนแปลง (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Change Management Process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ทีมงานต้องกำหนดกิจกรรมในการประเมินผลกระทบและต้นทุนที่เกิดจากการเปลี่ยนแปลง</a:t>
            </a:r>
          </a:p>
          <a:p>
            <a:pPr lvl="1"/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นโยบายการสืบหา (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Traceability Policy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เป็นการกำหนดความสัมพันธ์ระหว่างความต้องการแต่ละรายการ และเก็บบันทึก เพื่อประโยชน์ในการบำรุงรักษา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CASE Tool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ทีมงานต้องสรรหาเครื่องมือเข้ามาสนับสนุนกระบวนการจัดการความต้องการ เครื่องมือจะช่วยให้จัดการข้อมูลได้ง่ายขึ้น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17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Engineering Requirement Process</a:t>
            </a:r>
            <a:endParaRPr lang="th-TH" sz="4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843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843213" y="1989138"/>
          <a:ext cx="5854700" cy="391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Visio" r:id="rId3" imgW="4086245" imgH="2731728" progId="">
                  <p:embed/>
                </p:oleObj>
              </mc:Choice>
              <mc:Fallback>
                <p:oleObj name="Visio" r:id="rId3" imgW="4086245" imgH="273172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989138"/>
                        <a:ext cx="5854700" cy="391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179512" y="2204864"/>
            <a:ext cx="24016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>
                <a:latin typeface="Angsana New" pitchFamily="18" charset="-34"/>
              </a:rPr>
              <a:t>ความต้องการประเภทต่างๆ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1377950" y="3429000"/>
            <a:ext cx="2218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>
                <a:latin typeface="Angsana New" pitchFamily="18" charset="-34"/>
              </a:rPr>
              <a:t>แบบจำลองความต้องการ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2481263" y="4430713"/>
            <a:ext cx="2153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>
                <a:latin typeface="Angsana New" pitchFamily="18" charset="-34"/>
              </a:rPr>
              <a:t>ข้อกำหนดความต้องการ</a:t>
            </a:r>
          </a:p>
        </p:txBody>
      </p:sp>
      <p:sp>
        <p:nvSpPr>
          <p:cNvPr id="18439" name="Text Box 11"/>
          <p:cNvSpPr txBox="1">
            <a:spLocks noChangeArrowheads="1"/>
          </p:cNvSpPr>
          <p:nvPr/>
        </p:nvSpPr>
        <p:spPr bwMode="auto">
          <a:xfrm>
            <a:off x="2771775" y="5445125"/>
            <a:ext cx="2776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>
                <a:latin typeface="Angsana New" pitchFamily="18" charset="-34"/>
              </a:rPr>
              <a:t>เอกสารข้อกำหนดความต้องการ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11577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การจัดการความต้องการ</a:t>
            </a: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755576" y="1556792"/>
            <a:ext cx="8388424" cy="4876800"/>
          </a:xfrm>
        </p:spPr>
        <p:txBody>
          <a:bodyPr/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การจัดการความต้องการ จะพิจารณาในเรื่องของความสัมพันธ์ระหว่างความต้องการกับการออกแบบระบบ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เมื่อเกิดการเปลี่ยนแปลง จะต้องทำการออกแบบหรือแก้ไขในส่วนนั้นใหม่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การเปลี่ยนแปลงความต้องการย่อมส่งผลกระทบต่อส่วนอื่นที่สัมพันธ์กัน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การสืบหาส่วนที่ได้รับผลกระทบหรือแหล่งที่มาของความต้องการจึงมีความจำเป็น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23878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การจัดการความต้องการ</a:t>
            </a: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8460432" cy="4876800"/>
          </a:xfrm>
        </p:spPr>
        <p:txBody>
          <a:bodyPr/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การสืบหา แบ่งออกเป็น 3 ชนิด ดังนี้</a:t>
            </a:r>
          </a:p>
          <a:p>
            <a:pPr lvl="1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1. การสืบหาแหล่งที่มา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Source Traceability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เป็นการสืบหาแหล่งที่มาของการเปลี่ยนแปลง เพื่อสอบถามถึงเหตุและช่วงเวลาการนำเสนอให้เปลี่ยน</a:t>
            </a:r>
          </a:p>
          <a:p>
            <a:pPr lvl="1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2. การสืบหาความต้องการ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Requirement Traceability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เป็นการสืบหาจำนวนความต้องการที่ได้รับผลกระทบจากการเปลี่ยนแปลง</a:t>
            </a:r>
          </a:p>
          <a:p>
            <a:pPr lvl="1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3.  การสืบหาในส่วนการออกแบบ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Design Traceability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เป็นการสืบหาส่วนการออกแบบจากความต้องการที่เปลี่ยนแปลง เพื่อทำการแก้ไขให้ถูกต้อง</a:t>
            </a: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859493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การจัดการความต้องการ</a:t>
            </a: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755576" y="1556792"/>
            <a:ext cx="8388424" cy="4876800"/>
          </a:xfrm>
        </p:spPr>
        <p:txBody>
          <a:bodyPr/>
          <a:lstStyle/>
          <a:p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การจัดการความต้องการต้องให้ความสำคัญกับรายละเอียดต่าง ๆ ของความต้องการ</a:t>
            </a:r>
          </a:p>
          <a:p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ระบบขนาดใหญ่ ย่อมต้องมีความต้องการจำนวนมาก ส่งผลให้การจัดการมีความยุ่งยากและต้องใช้เวลานาน</a:t>
            </a:r>
          </a:p>
          <a:p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จำเป็นต้องนำเครื่องมือเข้ามาช่วยสนับสนุนกระบวนการจัดการความต้องการ</a:t>
            </a:r>
          </a:p>
          <a:p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วิศวกรรมซอฟต์แวร์มี </a:t>
            </a: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CASE Tool 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ที่สนับสนุนงานสำคัญของกระบวนการ</a:t>
            </a:r>
          </a:p>
          <a:p>
            <a:pPr lvl="1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แหล่งจัดเก็บความต้องการ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Requirement Storage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1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การจัดการกับการเปลี่ยนแปลง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Change Management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1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การจัดการความสามารถสืบหาได้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Traceability Management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170785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การจัดการกับการเปลี่ยนแปลงความต้องการ</a:t>
            </a: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755576" y="1556792"/>
            <a:ext cx="7992888" cy="4876800"/>
          </a:xfrm>
        </p:spPr>
        <p:txBody>
          <a:bodyPr/>
          <a:lstStyle/>
          <a:p>
            <a:pPr algn="thaiDist"/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เมื่อมีการเปลี่ยนแปลงความต้องการ ทีมงานหรือองค์กรต้องมีกระบวนการจัดการกับการเปลี่ยนแปลง (</a:t>
            </a: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Requirement Change Management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) </a:t>
            </a:r>
            <a:endParaRPr lang="en-US" b="0" dirty="0" smtClean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เพื่อให้การเปลี่ยนแปลงที่เกิดขึ้นมีความสอดคล้องกับส่วนอื่นที่สัมพันธ์กัน และอยู่ภายใต้การควบคุมอย่างเป็นทางการ</a:t>
            </a:r>
          </a:p>
          <a:p>
            <a:pPr algn="thaiDist"/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กระบวนการจัดการการเปลี่ยนแปลงจะเกี่ยวข้องกับการวิเคราะห์ถึงความคุ้มค่า เมื่อต้องเปลี่ยนแปลง</a:t>
            </a:r>
            <a:endParaRPr lang="th-TH" sz="2400" b="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140947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>
              <a:latin typeface="Angsana New" pitchFamily="18" charset="-34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755576" y="692696"/>
            <a:ext cx="82089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5400" b="1" dirty="0" smtClean="0">
                <a:latin typeface="Angsana New" pitchFamily="18" charset="-34"/>
              </a:rPr>
              <a:t>สรุป</a:t>
            </a:r>
            <a:endParaRPr lang="th-TH" sz="5400" b="1" dirty="0">
              <a:latin typeface="Angsana New" pitchFamily="18" charset="-34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2204529"/>
            <a:ext cx="762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600" dirty="0" smtClean="0">
                <a:latin typeface="Angsana New" pitchFamily="18" charset="-34"/>
                <a:cs typeface="Angsana New" panose="02020603050405020304" pitchFamily="18" charset="-34"/>
              </a:rPr>
              <a:t>1.เพื่อ</a:t>
            </a:r>
            <a:r>
              <a:rPr lang="th-TH" sz="3600" dirty="0">
                <a:latin typeface="Angsana New" pitchFamily="18" charset="-34"/>
                <a:cs typeface="Angsana New" panose="02020603050405020304" pitchFamily="18" charset="-34"/>
              </a:rPr>
              <a:t>เก็บข้อมูล</a:t>
            </a:r>
            <a:r>
              <a:rPr lang="en-US" sz="3600" dirty="0">
                <a:latin typeface="Angsana New" pitchFamily="18" charset="-34"/>
                <a:cs typeface="Angsana New" panose="02020603050405020304" pitchFamily="18" charset="-34"/>
              </a:rPr>
              <a:t>/</a:t>
            </a:r>
            <a:r>
              <a:rPr lang="th-TH" sz="3600" dirty="0" smtClean="0">
                <a:latin typeface="Angsana New" pitchFamily="18" charset="-34"/>
                <a:cs typeface="Angsana New" panose="02020603050405020304" pitchFamily="18" charset="-34"/>
              </a:rPr>
              <a:t>ข้อเท็จจริง </a:t>
            </a:r>
            <a:r>
              <a:rPr lang="en-US" sz="3600" dirty="0" smtClean="0">
                <a:latin typeface="Angsana New" pitchFamily="18" charset="-34"/>
                <a:cs typeface="Angsana New" panose="02020603050405020304" pitchFamily="18" charset="-34"/>
              </a:rPr>
              <a:t>(</a:t>
            </a:r>
            <a:r>
              <a:rPr lang="en-US" sz="3600" dirty="0">
                <a:latin typeface="Angsana New" pitchFamily="18" charset="-34"/>
                <a:cs typeface="Angsana New" panose="02020603050405020304" pitchFamily="18" charset="-34"/>
              </a:rPr>
              <a:t>Collect </a:t>
            </a:r>
            <a:r>
              <a:rPr lang="en-US" sz="3600" dirty="0" smtClean="0">
                <a:latin typeface="Angsana New" pitchFamily="18" charset="-34"/>
                <a:cs typeface="Angsana New" panose="02020603050405020304" pitchFamily="18" charset="-34"/>
              </a:rPr>
              <a:t>Data/Fact)</a:t>
            </a:r>
            <a:endParaRPr lang="th-TH" sz="3600" dirty="0" smtClean="0">
              <a:latin typeface="Angsana New" pitchFamily="18" charset="-34"/>
              <a:cs typeface="Angsana New" panose="02020603050405020304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anose="02020603050405020304" pitchFamily="18" charset="-34"/>
              </a:rPr>
              <a:t>2.วิเคราะห์ข้อเท็จจริง</a:t>
            </a:r>
            <a:r>
              <a:rPr lang="en-US" sz="3600" dirty="0" smtClean="0">
                <a:latin typeface="Angsana New" pitchFamily="18" charset="-34"/>
                <a:cs typeface="Angsana New" panose="02020603050405020304" pitchFamily="18" charset="-34"/>
              </a:rPr>
              <a:t>  </a:t>
            </a:r>
            <a:r>
              <a:rPr lang="en-US" sz="3600" dirty="0">
                <a:latin typeface="Angsana New" pitchFamily="18" charset="-34"/>
                <a:cs typeface="Angsana New" panose="02020603050405020304" pitchFamily="18" charset="-34"/>
              </a:rPr>
              <a:t>(Analysis  Facts)</a:t>
            </a:r>
          </a:p>
          <a:p>
            <a:r>
              <a:rPr lang="th-TH" sz="3600" dirty="0" smtClean="0">
                <a:latin typeface="Angsana New" pitchFamily="18" charset="-34"/>
                <a:cs typeface="Angsana New" panose="02020603050405020304" pitchFamily="18" charset="-34"/>
              </a:rPr>
              <a:t>3.ตัดสินใจ </a:t>
            </a:r>
            <a:r>
              <a:rPr lang="en-US" sz="3600" dirty="0">
                <a:latin typeface="Angsana New" pitchFamily="18" charset="-34"/>
                <a:cs typeface="Angsana New" panose="02020603050405020304" pitchFamily="18" charset="-34"/>
              </a:rPr>
              <a:t>(Make a Decision)</a:t>
            </a:r>
            <a:endParaRPr lang="th-TH" sz="3600" dirty="0">
              <a:latin typeface="Angsana New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55576" y="1481821"/>
            <a:ext cx="4594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rgbClr val="FFC000"/>
                </a:solidFill>
                <a:latin typeface="Angsana New" pitchFamily="18" charset="-34"/>
              </a:rPr>
              <a:t>ทำไมต้องวิเคราะห์ความต้องการ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3571721769"/>
      </p:ext>
    </p:extLst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>
              <a:latin typeface="Angsana New" pitchFamily="18" charset="-34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2116123" y="5156439"/>
            <a:ext cx="3962400" cy="76944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th-TH" sz="4400">
                <a:latin typeface="Angsana New" pitchFamily="18" charset="-34"/>
              </a:rPr>
              <a:t> </a:t>
            </a:r>
            <a:r>
              <a:rPr lang="en-US" sz="4400">
                <a:latin typeface="Angsana New" pitchFamily="18" charset="-34"/>
              </a:rPr>
              <a:t>Make a Decision</a:t>
            </a:r>
            <a:endParaRPr lang="th-TH" sz="4400">
              <a:latin typeface="Angsana New" pitchFamily="18" charset="-34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3047999" y="1871736"/>
            <a:ext cx="2098651" cy="76944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400" dirty="0">
                <a:latin typeface="Angsana New" pitchFamily="18" charset="-34"/>
              </a:rPr>
              <a:t>Get  the Fact</a:t>
            </a:r>
            <a:endParaRPr lang="th-TH" sz="4400" dirty="0">
              <a:latin typeface="Angsana New" pitchFamily="18" charset="-34"/>
            </a:endParaRP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2593546" y="3468216"/>
            <a:ext cx="3007555" cy="76944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400">
                <a:latin typeface="Angsana New" pitchFamily="18" charset="-34"/>
              </a:rPr>
              <a:t>Analysis the  Facts</a:t>
            </a:r>
            <a:endParaRPr lang="th-TH" sz="4400">
              <a:latin typeface="Angsana New" pitchFamily="18" charset="-34"/>
            </a:endParaRPr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4097325" y="2641176"/>
            <a:ext cx="0" cy="827039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 sz="700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4097325" y="4237657"/>
            <a:ext cx="0" cy="9144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 sz="70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55576" y="692696"/>
            <a:ext cx="82089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5400" b="1" dirty="0" smtClean="0">
                <a:latin typeface="Angsana New" pitchFamily="18" charset="-34"/>
              </a:rPr>
              <a:t>สรุป</a:t>
            </a:r>
            <a:endParaRPr lang="th-TH" sz="5400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7029417"/>
      </p:ext>
    </p:extLst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>
              <a:latin typeface="Angsana New" pitchFamily="18" charset="-34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1504283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>
                <a:latin typeface="Angsana New" pitchFamily="18" charset="-34"/>
              </a:rPr>
              <a:t>การวิเคราะห์ความต้องการของผู้ใช้</a:t>
            </a:r>
            <a:endParaRPr lang="th-TH" sz="600" b="1" dirty="0">
              <a:latin typeface="Angsana New" pitchFamily="18" charset="-34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66800" y="15240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solidFill>
                  <a:schemeClr val="bg1"/>
                </a:solidFill>
                <a:latin typeface="Angsana New" pitchFamily="18" charset="-34"/>
              </a:rPr>
              <a:t>มีสิ่งที่ต้องคำนึงดังนี้</a:t>
            </a:r>
            <a:endParaRPr lang="th-TH" sz="4800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1005713" y="2048470"/>
            <a:ext cx="15231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5400" b="1" dirty="0">
                <a:solidFill>
                  <a:srgbClr val="FFC000"/>
                </a:solidFill>
                <a:latin typeface="Angsana New" pitchFamily="18" charset="-34"/>
              </a:rPr>
              <a:t> </a:t>
            </a:r>
            <a:r>
              <a:rPr lang="th-TH" sz="5400" b="1" dirty="0" err="1">
                <a:solidFill>
                  <a:srgbClr val="FFC000"/>
                </a:solidFill>
                <a:latin typeface="Angsana New" pitchFamily="18" charset="-34"/>
              </a:rPr>
              <a:t>Scope</a:t>
            </a:r>
            <a:endParaRPr lang="th-TH" sz="5400" b="1" dirty="0">
              <a:solidFill>
                <a:srgbClr val="FFC000"/>
              </a:solidFill>
              <a:latin typeface="Angsana New" pitchFamily="18" charset="-34"/>
            </a:endParaRP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762000" y="2971800"/>
            <a:ext cx="3352800" cy="2362200"/>
          </a:xfrm>
          <a:prstGeom prst="cloudCallout">
            <a:avLst>
              <a:gd name="adj1" fmla="val -8616"/>
              <a:gd name="adj2" fmla="val 12097"/>
            </a:avLst>
          </a:prstGeom>
          <a:solidFill>
            <a:schemeClr val="tx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>
              <a:latin typeface="Angsana New" pitchFamily="18" charset="-34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019800" y="3048000"/>
            <a:ext cx="1752600" cy="1600200"/>
            <a:chOff x="2976" y="2016"/>
            <a:chExt cx="1104" cy="1008"/>
          </a:xfrm>
          <a:solidFill>
            <a:schemeClr val="tx1"/>
          </a:solidFill>
        </p:grpSpPr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2976" y="2208"/>
              <a:ext cx="384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auto">
            <a:xfrm>
              <a:off x="3312" y="2400"/>
              <a:ext cx="768" cy="3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3888" y="2592"/>
              <a:ext cx="192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3264" y="2592"/>
              <a:ext cx="192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3120" y="2016"/>
              <a:ext cx="192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>
              <a:off x="3936" y="2256"/>
              <a:ext cx="96" cy="3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1600200" y="5181600"/>
            <a:ext cx="1857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6000" dirty="0">
                <a:solidFill>
                  <a:srgbClr val="FFC000"/>
                </a:solidFill>
                <a:latin typeface="Angsana New" pitchFamily="18" charset="-34"/>
              </a:rPr>
              <a:t>problem</a:t>
            </a:r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6164263" y="5181600"/>
            <a:ext cx="1912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6000" dirty="0" err="1">
                <a:solidFill>
                  <a:srgbClr val="FFC000"/>
                </a:solidFill>
                <a:latin typeface="Angsana New" pitchFamily="18" charset="-34"/>
              </a:rPr>
              <a:t>bounded</a:t>
            </a:r>
            <a:endParaRPr lang="th-TH" sz="6000" dirty="0">
              <a:solidFill>
                <a:srgbClr val="FFC000"/>
              </a:solidFill>
              <a:latin typeface="Angsana New" pitchFamily="18" charset="-34"/>
            </a:endParaRPr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>
            <a:off x="4419600" y="3657600"/>
            <a:ext cx="1143000" cy="4572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55576" y="692696"/>
            <a:ext cx="82089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5400" b="1" dirty="0" smtClean="0">
                <a:latin typeface="Angsana New" pitchFamily="18" charset="-34"/>
              </a:rPr>
              <a:t>สรุป</a:t>
            </a:r>
            <a:endParaRPr lang="th-TH" sz="5400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3089584"/>
      </p:ext>
    </p:extLst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สรุป</a:t>
            </a: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848872" cy="4876800"/>
          </a:xfrm>
        </p:spPr>
        <p:txBody>
          <a:bodyPr/>
          <a:lstStyle/>
          <a:p>
            <a:pPr algn="thaiDist"/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การจัดทำข้อกำหนดความต้องการ ต้องชัดเจนไม่คลุมเครือ</a:t>
            </a:r>
          </a:p>
          <a:p>
            <a:pPr algn="thaiDist"/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ข้อกำหนดความต้องการต้องสามารถตรวจสอบ พิสูจน์ และวิเคราะห์คุณภาพได้</a:t>
            </a:r>
          </a:p>
          <a:p>
            <a:pPr algn="thaiDist"/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วิศวกรรมความต้องการ (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Requirement Engineering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) หมายถึง กระบวนการที่จะทำให้วิศวกรซอฟต์แวร์เข้าใจและเข้าถึงความต้องการของลูกค้าได้อย่างแท้จริง</a:t>
            </a:r>
          </a:p>
          <a:p>
            <a:pPr algn="thaiDist"/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ด้วยขั้นตอน การสกัดความต้องการ ตรวจสอบ และนิยามความต้องการ</a:t>
            </a:r>
          </a:p>
          <a:p>
            <a:pPr algn="thaiDist"/>
            <a:endParaRPr lang="th-TH" sz="3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01234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สรุป</a:t>
            </a: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755576" y="1556792"/>
            <a:ext cx="8388424" cy="487680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กระบวนการวิศวกรรมความต้องการ ประกอบด้วยกิจกรรมย่อม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</a:p>
          <a:p>
            <a:pPr marL="457200" lvl="1" indent="0">
              <a:buNone/>
            </a:pPr>
            <a:r>
              <a:rPr lang="th-TH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. การสกัดความต้องการ (</a:t>
            </a:r>
            <a:r>
              <a:rPr lang="en-US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Requirement Elicitation</a:t>
            </a:r>
            <a:r>
              <a:rPr lang="th-TH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คือ การรวบรวมหรือค้นหาความต้องการ</a:t>
            </a:r>
          </a:p>
          <a:p>
            <a:pPr marL="457200" lvl="1" indent="0">
              <a:buNone/>
            </a:pPr>
            <a:r>
              <a:rPr lang="th-TH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 การวิเคราะห์ความต้อง (</a:t>
            </a:r>
            <a:r>
              <a:rPr lang="en-US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Requirement Analysis)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คือ ขั้นตอนในการประเมินความต้องการที่รวบรวมได้ เพื่อจัดกลุ่มความต้องการ จัดลำดับความสำคัญของความต้องการ แก้ไขความขัดแย้งของความต้องการ สร้างเป็นแบบจำลองความต้องการในระดับ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ความคิด</a:t>
            </a:r>
          </a:p>
          <a:p>
            <a:pPr marL="457200" lvl="1" indent="0">
              <a:buNone/>
            </a:pPr>
            <a:r>
              <a:rPr lang="th-TH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การกำหนดความต้องการ (</a:t>
            </a:r>
            <a:r>
              <a:rPr lang="en-US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Requirement Specification</a:t>
            </a:r>
            <a:r>
              <a:rPr lang="th-TH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คือ การสร้างเอกสารความต้องการเพื่อแสดงรายละเอียดทางด้านซอฟต์แวร์ ที่สามารถตรวจสอบ ประเมินค่า และยอมรับได้</a:t>
            </a:r>
          </a:p>
          <a:p>
            <a:pPr marL="0" indent="0"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846203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สรุป</a:t>
            </a: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8460432" cy="4876800"/>
          </a:xfrm>
        </p:spPr>
        <p:txBody>
          <a:bodyPr/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กระบวนการวิศวกรรมความต้องการ ประกอบด้วยกิจกรรมย่อมดังนี้</a:t>
            </a:r>
          </a:p>
          <a:p>
            <a:pPr marL="457200" lvl="1" indent="0">
              <a:buNone/>
            </a:pPr>
            <a:r>
              <a:rPr lang="th-TH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4. การตรวจสอบความต้องการ (</a:t>
            </a:r>
            <a:r>
              <a:rPr lang="en-US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Requirement Validation)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คือการทบทวนและตรวจสอบข้อกำหนดความต้องการในเอกสารทั้งหมด เพื่อให้เกิดความเที่ยงตรง สอดคล้อง ครบถ้วน มีความเป็นไปได้ และสามารถพิสูจน์ได้ตามเป้าหมายของกระบวนการวิศวกรรมซอฟต์แวร์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การวิศวกรรมความต้องการ ยังรวมถึง กระบวนการจัดการความต้องการ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Requirement Management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 เป็นกระบวนการทำความเข้าใจและควบคุมการเปลี่ยนแปลงความต้องการของระบบ</a:t>
            </a:r>
          </a:p>
        </p:txBody>
      </p:sp>
    </p:spTree>
    <p:extLst>
      <p:ext uri="{BB962C8B-B14F-4D97-AF65-F5344CB8AC3E}">
        <p14:creationId xmlns:p14="http://schemas.microsoft.com/office/powerpoint/2010/main" val="136507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กระบวนการวิศวกรรมความต้องการ</a:t>
            </a:r>
            <a:endParaRPr lang="th-TH" sz="5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556792"/>
            <a:ext cx="8577262" cy="4629150"/>
          </a:xfrm>
        </p:spPr>
        <p:txBody>
          <a:bodyPr/>
          <a:lstStyle/>
          <a:p>
            <a:pPr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กระบวนการที่จะเข้าถึงความต้องการที่แท้จริง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สกัดความต้องการ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วิเคราะห์ความต้องการ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กำหนดหรือนิยามความต้องการ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ตรวจสอบความต้องการ</a:t>
            </a: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จัดการความต้องการ</a:t>
            </a:r>
          </a:p>
          <a:p>
            <a:pPr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เป้าหมายคือของ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Engineering Requirement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lvl="1" eaLnBrk="1" hangingPunct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การสร้างและบำรุงเอกสารข้อกำหนดความต้องการทั้งด้านระบบและด้านซอฟท์แวร์ให้เป็นเอกสารที่มีคุณภาพ</a:t>
            </a:r>
          </a:p>
        </p:txBody>
      </p:sp>
    </p:spTree>
    <p:extLst>
      <p:ext uri="{BB962C8B-B14F-4D97-AF65-F5344CB8AC3E}">
        <p14:creationId xmlns:p14="http://schemas.microsoft.com/office/powerpoint/2010/main" val="33199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</a:t>
            </a:r>
            <a:r>
              <a:rPr lang="en-US" altLang="th-TH" sz="3200" b="1" dirty="0" smtClean="0"/>
              <a:t>9 </a:t>
            </a:r>
            <a:r>
              <a:rPr lang="en-US" altLang="th-TH" sz="3200" b="1" dirty="0" smtClean="0"/>
              <a:t>: The End</a:t>
            </a:r>
            <a:r>
              <a:rPr lang="th-TH" altLang="th-TH" sz="3200" b="1" dirty="0" smtClean="0"/>
              <a:t> (</a:t>
            </a:r>
            <a:r>
              <a:rPr lang="en-US" altLang="th-TH" sz="3200" b="1" dirty="0" smtClean="0"/>
              <a:t>Any Question?</a:t>
            </a:r>
            <a:r>
              <a:rPr lang="th-TH" altLang="th-TH" sz="3200" b="1" dirty="0" smtClean="0"/>
              <a:t>)</a:t>
            </a:r>
            <a:endParaRPr lang="th-TH" alt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temporary 1">
    <a:dk1>
      <a:srgbClr val="000000"/>
    </a:dk1>
    <a:lt1>
      <a:srgbClr val="FFFFFF"/>
    </a:lt1>
    <a:dk2>
      <a:srgbClr val="0066CC"/>
    </a:dk2>
    <a:lt2>
      <a:srgbClr val="CBCBCB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Designs\Contemporary.pot</Template>
  <TotalTime>3688</TotalTime>
  <Words>4257</Words>
  <Application>Microsoft Office PowerPoint</Application>
  <PresentationFormat>On-screen Show (4:3)</PresentationFormat>
  <Paragraphs>651</Paragraphs>
  <Slides>90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90</vt:i4>
      </vt:variant>
    </vt:vector>
  </HeadingPairs>
  <TitlesOfParts>
    <vt:vector size="93" baseType="lpstr">
      <vt:lpstr>Contemporary</vt:lpstr>
      <vt:lpstr>Visio</vt:lpstr>
      <vt:lpstr>Clip</vt:lpstr>
      <vt:lpstr>Chapter 9 :  Requirments</vt:lpstr>
      <vt:lpstr>Outline</vt:lpstr>
      <vt:lpstr>วิศวกรรมความต้องการ</vt:lpstr>
      <vt:lpstr>วิศวกรรมความต้องการ</vt:lpstr>
      <vt:lpstr>วิศวกรรมความต้องการ</vt:lpstr>
      <vt:lpstr>วิศวกรรมความต้องการ</vt:lpstr>
      <vt:lpstr>วิศวกรรมความต้องการ</vt:lpstr>
      <vt:lpstr>Engineering Requirement Process</vt:lpstr>
      <vt:lpstr>กระบวนการวิศวกรรมความต้องการ</vt:lpstr>
      <vt:lpstr>Engineering Requirement Process</vt:lpstr>
      <vt:lpstr>Engineering Requirement Process</vt:lpstr>
      <vt:lpstr>PowerPoint Presentation</vt:lpstr>
      <vt:lpstr>การสกัดความต้องการ</vt:lpstr>
      <vt:lpstr>การสกัดความต้องการ</vt:lpstr>
      <vt:lpstr>เทคนิคการเก็บรวบรวมความต้องการ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การวิเคราะห์ความต้องการ</vt:lpstr>
      <vt:lpstr>การวิเคราะห์ความต้องการ</vt:lpstr>
      <vt:lpstr>การวิเคราะห์ความต้องการ</vt:lpstr>
      <vt:lpstr>การแบ่งกลุ่มความต้องการ (Requirement Classification)</vt:lpstr>
      <vt:lpstr>การแบ่งกลุ่มความต้องการ (Requirement Classification)</vt:lpstr>
      <vt:lpstr>การสร้างแบบจำลองความต้องการ (Requirement Modeling)</vt:lpstr>
      <vt:lpstr>การสร้างแบบจำลองความต้องการ (Requirement Modeling)</vt:lpstr>
      <vt:lpstr>การสร้างแบบจำลองความต้องการ (Requirement Modeling)</vt:lpstr>
      <vt:lpstr>การสร้างแบบจำลองความต้องการ (Requirement Modeling)</vt:lpstr>
      <vt:lpstr>การออกแบบสถาปัตยกรรมและการจัดสรรความต้องการ  (Architectural Design and Requirement Allocation)</vt:lpstr>
      <vt:lpstr>การออกแบบสถาปัตยกรรมและการจัดสรรความต้องการ  (Architectural Design and Requirement Allocation)</vt:lpstr>
      <vt:lpstr>การออกแบบสถาปัตยกรรมและการจัดสรรความต้องการ  (Architectural Design and Requirement Allocation)</vt:lpstr>
      <vt:lpstr>การเจรจาต่อรองความต้องการ (Requirement Negotiation)</vt:lpstr>
      <vt:lpstr>การเจรจาต่อรองความต้องการ (Requirement Negotiation)</vt:lpstr>
      <vt:lpstr>การวิเคราะห์ความต้องการ</vt:lpstr>
      <vt:lpstr>การกำหนดความต้องการ</vt:lpstr>
      <vt:lpstr>การกำหนดความต้องการ</vt:lpstr>
      <vt:lpstr>การจัดทำข้อกำหนด (Specification)</vt:lpstr>
      <vt:lpstr>เอกสารข้อกำหนดด้านซอฟต์แวร์</vt:lpstr>
      <vt:lpstr>เอกสารข้อกำหนดด้านซอฟต์แวร์</vt:lpstr>
      <vt:lpstr>เอกสารข้อกำหนดด้านซอฟต์แวร์</vt:lpstr>
      <vt:lpstr>เอกสารข้อกำหนดด้านซอฟต์แวร์</vt:lpstr>
      <vt:lpstr>เอกสารข้อกำหนดด้านซอฟต์แวร์</vt:lpstr>
      <vt:lpstr>ตัวอย่างเอกสาร SRS (IEEE830,1993 [Jawadekar, 2005]</vt:lpstr>
      <vt:lpstr>ตัวอย่างเอกสาร SRS (IEEE830,1993 [Jawadekar, 2005]</vt:lpstr>
      <vt:lpstr>ตัวอย่างเอกสาร SRS (IEEE830,1993 [Jawadekar, 2005]</vt:lpstr>
      <vt:lpstr>ตัวอย่างเอกสาร SRS (IEEE830,1993 [Jawadekar, 2005]</vt:lpstr>
      <vt:lpstr>ตัวอย่างเอกสาร SRS (IEEE830,1993 [Jawadekar, 2005]</vt:lpstr>
      <vt:lpstr>ตัวอย่างเอกสาร SRS (IEEE830,1993 [Jawadekar, 2005]</vt:lpstr>
      <vt:lpstr>ตัวอย่างเอกสาร SRS (IEEE830,1993 [Jawadekar, 2005]</vt:lpstr>
      <vt:lpstr>ตัวอย่างเอกสาร SRS (IEEE830,1993 [Jawadekar, 2005]</vt:lpstr>
      <vt:lpstr>การตรวจสอบความต้องการ </vt:lpstr>
      <vt:lpstr>การตรวจสอบความต้องการ </vt:lpstr>
      <vt:lpstr>การตรวจสอบความต้องการ </vt:lpstr>
      <vt:lpstr>การตรวจสอบความต้องการ </vt:lpstr>
      <vt:lpstr>เทคนิคในการตรวจสอบความต้องการ</vt:lpstr>
      <vt:lpstr>เทคนิคในการตรวจสอบความต้องการ</vt:lpstr>
      <vt:lpstr>เทคนิคในการตรวจสอบความต้องการ</vt:lpstr>
      <vt:lpstr>เทคนิคในการตรวจสอบความต้องการ</vt:lpstr>
      <vt:lpstr>การตรวจสอบความต้องการ</vt:lpstr>
      <vt:lpstr>การจัดการความต้องการ (Requirement Management)</vt:lpstr>
      <vt:lpstr>งานย่อยของงานวิศวกรรมความต้องการ </vt:lpstr>
      <vt:lpstr>การจัดการความต้องการ (Requirement Management)</vt:lpstr>
      <vt:lpstr>การจัดการความต้องการ (Requirement Management)</vt:lpstr>
      <vt:lpstr>ความต้องการที่เปลี่ยนแปลงและไม่เปลี่ยนแปลง</vt:lpstr>
      <vt:lpstr>การวางแผนการจัดการความต้องการ</vt:lpstr>
      <vt:lpstr>การจัดการความต้องการ</vt:lpstr>
      <vt:lpstr>การจัดการความต้องการ</vt:lpstr>
      <vt:lpstr>การจัดการความต้องการ</vt:lpstr>
      <vt:lpstr>การจัดการกับการเปลี่ยนแปลงความต้องการ</vt:lpstr>
      <vt:lpstr>PowerPoint Presentation</vt:lpstr>
      <vt:lpstr>PowerPoint Presentation</vt:lpstr>
      <vt:lpstr>PowerPoint Presentation</vt:lpstr>
      <vt:lpstr>สรุป</vt:lpstr>
      <vt:lpstr>สรุป</vt:lpstr>
      <vt:lpstr>สรุป</vt:lpstr>
      <vt:lpstr>Chapter 9 : The End (Any Question?)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Mooky</cp:lastModifiedBy>
  <cp:revision>249</cp:revision>
  <dcterms:created xsi:type="dcterms:W3CDTF">1997-11-07T14:07:18Z</dcterms:created>
  <dcterms:modified xsi:type="dcterms:W3CDTF">2014-06-23T02:08:35Z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